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25.11.2021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25.11.2021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25.11.2021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25.11.2021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kzref.org/saba-jospari-sabati-tairibi-jrek-an-tamirlari-jjesini-aurulari.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dirty="0"/>
              <a:t>Қаржылық институтарға салықтық әкімшіліктендіруді жүргізу</a:t>
            </a:r>
            <a:endParaRPr lang="ru-RU" dirty="0"/>
          </a:p>
        </p:txBody>
      </p:sp>
    </p:spTree>
    <p:extLst>
      <p:ext uri="{BB962C8B-B14F-4D97-AF65-F5344CB8AC3E}">
        <p14:creationId xmlns:p14="http://schemas.microsoft.com/office/powerpoint/2010/main" val="224449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kk-KZ" dirty="0"/>
              <a:t>Жеке тұлғаны, заңды тұлғаны, заңды тұлғаның құрылымдық бөлімшелерін салық төлеуші ретінде тіркеу: </a:t>
            </a:r>
            <a:endParaRPr lang="ru-RU" dirty="0"/>
          </a:p>
          <a:p>
            <a:r>
              <a:rPr lang="kk-KZ" dirty="0"/>
              <a:t>      1) аталған тұлғалар туралы мәліметтерді салық төлеушілердің мемлекеттiк деректер базасына енгізуді; </a:t>
            </a:r>
            <a:endParaRPr lang="ru-RU" dirty="0"/>
          </a:p>
          <a:p>
            <a:r>
              <a:rPr lang="kk-KZ" dirty="0"/>
              <a:t>      2) салық төлеушілердің мемлекеттiк деректер базасындағы тіркеу деректерін өзгертуді және (немесе) толықтыруды; </a:t>
            </a:r>
            <a:endParaRPr lang="ru-RU" dirty="0"/>
          </a:p>
          <a:p>
            <a:r>
              <a:rPr lang="kk-KZ" dirty="0"/>
              <a:t>      3) салық төлеушілердің мемлекеттiк деректер базасынан салық төлеуші туралы мәліметтерді алып тастауды қамтиды. </a:t>
            </a:r>
            <a:endParaRPr lang="ru-RU" dirty="0"/>
          </a:p>
          <a:p>
            <a:endParaRPr lang="ru-RU" dirty="0"/>
          </a:p>
        </p:txBody>
      </p:sp>
    </p:spTree>
    <p:extLst>
      <p:ext uri="{BB962C8B-B14F-4D97-AF65-F5344CB8AC3E}">
        <p14:creationId xmlns:p14="http://schemas.microsoft.com/office/powerpoint/2010/main" val="3561406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style>
          <a:lnRef idx="1">
            <a:schemeClr val="accent1"/>
          </a:lnRef>
          <a:fillRef idx="2">
            <a:schemeClr val="accent1"/>
          </a:fillRef>
          <a:effectRef idx="1">
            <a:schemeClr val="accent1"/>
          </a:effectRef>
          <a:fontRef idx="minor">
            <a:schemeClr val="dk1"/>
          </a:fontRef>
        </p:style>
        <p:txBody>
          <a:bodyPr/>
          <a:lstStyle/>
          <a:p>
            <a:r>
              <a:rPr lang="ru-RU" dirty="0" err="1"/>
              <a:t>Салық</a:t>
            </a:r>
            <a:r>
              <a:rPr lang="ru-RU" dirty="0"/>
              <a:t> </a:t>
            </a:r>
            <a:r>
              <a:rPr lang="ru-RU" dirty="0" err="1"/>
              <a:t>органдарына</a:t>
            </a:r>
            <a:r>
              <a:rPr lang="ru-RU" dirty="0"/>
              <a:t> </a:t>
            </a:r>
            <a:r>
              <a:rPr lang="ru-RU" dirty="0" err="1"/>
              <a:t>салық</a:t>
            </a:r>
            <a:r>
              <a:rPr lang="ru-RU" dirty="0"/>
              <a:t> </a:t>
            </a:r>
            <a:r>
              <a:rPr lang="ru-RU" dirty="0" err="1"/>
              <a:t>төлеуші</a:t>
            </a:r>
            <a:r>
              <a:rPr lang="ru-RU" dirty="0"/>
              <a:t> </a:t>
            </a:r>
            <a:r>
              <a:rPr lang="ru-RU" dirty="0" err="1"/>
              <a:t>туралы</a:t>
            </a:r>
            <a:r>
              <a:rPr lang="ru-RU" dirty="0"/>
              <a:t>: </a:t>
            </a:r>
          </a:p>
          <a:p>
            <a:r>
              <a:rPr lang="ru-RU" dirty="0"/>
              <a:t>      1) </a:t>
            </a:r>
            <a:r>
              <a:rPr lang="ru-RU" dirty="0" err="1"/>
              <a:t>уәкілетті</a:t>
            </a:r>
            <a:r>
              <a:rPr lang="ru-RU" dirty="0"/>
              <a:t> </a:t>
            </a:r>
            <a:r>
              <a:rPr lang="ru-RU" dirty="0" err="1"/>
              <a:t>мемлекеттік</a:t>
            </a:r>
            <a:r>
              <a:rPr lang="ru-RU" dirty="0"/>
              <a:t> </a:t>
            </a:r>
            <a:r>
              <a:rPr lang="ru-RU" dirty="0" err="1"/>
              <a:t>органдар</a:t>
            </a:r>
            <a:r>
              <a:rPr lang="ru-RU" dirty="0"/>
              <a:t>; </a:t>
            </a:r>
          </a:p>
          <a:p>
            <a:r>
              <a:rPr lang="ru-RU" dirty="0"/>
              <a:t>      2) </a:t>
            </a:r>
            <a:r>
              <a:rPr lang="ru-RU" dirty="0" err="1"/>
              <a:t>банктер</a:t>
            </a:r>
            <a:r>
              <a:rPr lang="ru-RU" dirty="0"/>
              <a:t> мен банк </a:t>
            </a:r>
            <a:r>
              <a:rPr lang="ru-RU" dirty="0" err="1"/>
              <a:t>операцияларының</a:t>
            </a:r>
            <a:r>
              <a:rPr lang="ru-RU" dirty="0"/>
              <a:t> </a:t>
            </a:r>
            <a:r>
              <a:rPr lang="ru-RU" dirty="0" err="1"/>
              <a:t>жекелеген</a:t>
            </a:r>
            <a:r>
              <a:rPr lang="ru-RU" dirty="0"/>
              <a:t> </a:t>
            </a:r>
            <a:r>
              <a:rPr lang="ru-RU" dirty="0" err="1"/>
              <a:t>түрлерін</a:t>
            </a:r>
            <a:r>
              <a:rPr lang="ru-RU" dirty="0"/>
              <a:t> </a:t>
            </a:r>
            <a:r>
              <a:rPr lang="ru-RU" dirty="0" err="1"/>
              <a:t>жүзеге</a:t>
            </a:r>
            <a:r>
              <a:rPr lang="ru-RU" dirty="0"/>
              <a:t> </a:t>
            </a:r>
            <a:r>
              <a:rPr lang="ru-RU" dirty="0" err="1"/>
              <a:t>асыратын</a:t>
            </a:r>
            <a:r>
              <a:rPr lang="ru-RU" dirty="0"/>
              <a:t> </a:t>
            </a:r>
            <a:r>
              <a:rPr lang="ru-RU" dirty="0" err="1"/>
              <a:t>ұйымдар</a:t>
            </a:r>
            <a:r>
              <a:rPr lang="ru-RU" dirty="0"/>
              <a:t>; </a:t>
            </a:r>
          </a:p>
          <a:p>
            <a:r>
              <a:rPr lang="ru-RU" dirty="0"/>
              <a:t>      3) </a:t>
            </a:r>
            <a:r>
              <a:rPr lang="ru-RU" dirty="0" err="1"/>
              <a:t>салық</a:t>
            </a:r>
            <a:r>
              <a:rPr lang="ru-RU" dirty="0"/>
              <a:t> </a:t>
            </a:r>
            <a:r>
              <a:rPr lang="ru-RU" dirty="0" err="1"/>
              <a:t>төлеушілер</a:t>
            </a:r>
            <a:r>
              <a:rPr lang="ru-RU" dirty="0"/>
              <a:t> </a:t>
            </a:r>
            <a:r>
              <a:rPr lang="ru-RU" dirty="0" err="1"/>
              <a:t>берген</a:t>
            </a:r>
            <a:r>
              <a:rPr lang="ru-RU" dirty="0"/>
              <a:t> </a:t>
            </a:r>
            <a:r>
              <a:rPr lang="ru-RU" dirty="0" err="1"/>
              <a:t>немесе</a:t>
            </a:r>
            <a:r>
              <a:rPr lang="ru-RU" dirty="0"/>
              <a:t> </a:t>
            </a:r>
            <a:r>
              <a:rPr lang="ru-RU" dirty="0" err="1"/>
              <a:t>мәлімдеген</a:t>
            </a:r>
            <a:r>
              <a:rPr lang="ru-RU" dirty="0"/>
              <a:t> </a:t>
            </a:r>
            <a:r>
              <a:rPr lang="ru-RU" dirty="0" err="1"/>
              <a:t>мәліметтер</a:t>
            </a:r>
            <a:r>
              <a:rPr lang="ru-RU" dirty="0"/>
              <a:t> </a:t>
            </a:r>
            <a:r>
              <a:rPr lang="ru-RU" dirty="0" err="1"/>
              <a:t>салық</a:t>
            </a:r>
            <a:r>
              <a:rPr lang="ru-RU" dirty="0"/>
              <a:t> </a:t>
            </a:r>
            <a:r>
              <a:rPr lang="ru-RU" dirty="0" err="1"/>
              <a:t>төлеушінің</a:t>
            </a:r>
            <a:r>
              <a:rPr lang="ru-RU" dirty="0"/>
              <a:t> </a:t>
            </a:r>
            <a:r>
              <a:rPr lang="ru-RU" dirty="0" err="1"/>
              <a:t>тіркеу</a:t>
            </a:r>
            <a:r>
              <a:rPr lang="ru-RU" dirty="0"/>
              <a:t> </a:t>
            </a:r>
            <a:r>
              <a:rPr lang="ru-RU" dirty="0" err="1"/>
              <a:t>деректері</a:t>
            </a:r>
            <a:r>
              <a:rPr lang="ru-RU" dirty="0"/>
              <a:t> </a:t>
            </a:r>
            <a:r>
              <a:rPr lang="ru-RU" dirty="0" err="1"/>
              <a:t>болып</a:t>
            </a:r>
            <a:r>
              <a:rPr lang="ru-RU" dirty="0"/>
              <a:t> </a:t>
            </a:r>
            <a:r>
              <a:rPr lang="ru-RU" dirty="0" err="1"/>
              <a:t>табылады</a:t>
            </a:r>
            <a:r>
              <a:rPr lang="ru-RU" dirty="0"/>
              <a:t>. </a:t>
            </a:r>
          </a:p>
          <a:p>
            <a:endParaRPr lang="ru-RU" dirty="0"/>
          </a:p>
        </p:txBody>
      </p:sp>
    </p:spTree>
    <p:extLst>
      <p:ext uri="{BB962C8B-B14F-4D97-AF65-F5344CB8AC3E}">
        <p14:creationId xmlns:p14="http://schemas.microsoft.com/office/powerpoint/2010/main" val="3801223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r>
              <a:rPr lang="ru-RU" dirty="0" err="1"/>
              <a:t>Салықтық</a:t>
            </a:r>
            <a:r>
              <a:rPr lang="ru-RU" dirty="0"/>
              <a:t> </a:t>
            </a:r>
            <a:r>
              <a:rPr lang="ru-RU" dirty="0" err="1"/>
              <a:t>тексеруді</a:t>
            </a:r>
            <a:r>
              <a:rPr lang="ru-RU" dirty="0"/>
              <a:t> </a:t>
            </a:r>
            <a:r>
              <a:rPr lang="ru-RU" dirty="0" err="1"/>
              <a:t>жүргізудің</a:t>
            </a:r>
            <a:r>
              <a:rPr lang="ru-RU" dirty="0"/>
              <a:t> </a:t>
            </a:r>
            <a:r>
              <a:rPr lang="ru-RU" dirty="0" err="1"/>
              <a:t>жалпы</a:t>
            </a:r>
            <a:r>
              <a:rPr lang="ru-RU" dirty="0"/>
              <a:t> </a:t>
            </a:r>
            <a:r>
              <a:rPr lang="ru-RU" dirty="0" err="1"/>
              <a:t>тәртібі</a:t>
            </a:r>
            <a:r>
              <a:rPr lang="ru-RU" dirty="0"/>
              <a:t> «Жеке </a:t>
            </a:r>
            <a:r>
              <a:rPr lang="ru-RU" dirty="0" err="1"/>
              <a:t>кәсіпкерлік</a:t>
            </a:r>
            <a:r>
              <a:rPr lang="ru-RU" dirty="0"/>
              <a:t> </a:t>
            </a:r>
            <a:r>
              <a:rPr lang="ru-RU" dirty="0" err="1"/>
              <a:t>туралы</a:t>
            </a:r>
            <a:r>
              <a:rPr lang="ru-RU" dirty="0"/>
              <a:t>» </a:t>
            </a:r>
            <a:r>
              <a:rPr lang="ru-RU" dirty="0" err="1"/>
              <a:t>Қазақстан</a:t>
            </a:r>
            <a:r>
              <a:rPr lang="ru-RU" dirty="0"/>
              <a:t> </a:t>
            </a:r>
            <a:r>
              <a:rPr lang="ru-RU" dirty="0" err="1"/>
              <a:t>Республикасының</a:t>
            </a:r>
            <a:r>
              <a:rPr lang="ru-RU" dirty="0"/>
              <a:t> </a:t>
            </a:r>
            <a:r>
              <a:rPr lang="ru-RU" dirty="0" err="1"/>
              <a:t>Заңына</a:t>
            </a:r>
            <a:r>
              <a:rPr lang="ru-RU" dirty="0"/>
              <a:t> </a:t>
            </a:r>
            <a:r>
              <a:rPr lang="ru-RU" dirty="0" err="1"/>
              <a:t>сәйкес</a:t>
            </a:r>
            <a:r>
              <a:rPr lang="ru-RU" dirty="0"/>
              <a:t> </a:t>
            </a:r>
            <a:r>
              <a:rPr lang="ru-RU" dirty="0" err="1"/>
              <a:t>жүзеге</a:t>
            </a:r>
            <a:r>
              <a:rPr lang="ru-RU" dirty="0"/>
              <a:t> </a:t>
            </a:r>
            <a:r>
              <a:rPr lang="ru-RU" dirty="0" err="1"/>
              <a:t>асырылады</a:t>
            </a:r>
            <a:r>
              <a:rPr lang="ru-RU" dirty="0"/>
              <a:t>.</a:t>
            </a:r>
          </a:p>
          <a:p>
            <a:r>
              <a:rPr lang="ru-RU" dirty="0" err="1"/>
              <a:t>Уәкілетті</a:t>
            </a:r>
            <a:r>
              <a:rPr lang="ru-RU" dirty="0"/>
              <a:t> орган «Жеке </a:t>
            </a:r>
            <a:r>
              <a:rPr lang="ru-RU" dirty="0" err="1"/>
              <a:t>кәсіпкерлік</a:t>
            </a:r>
            <a:r>
              <a:rPr lang="ru-RU" dirty="0"/>
              <a:t> </a:t>
            </a:r>
            <a:r>
              <a:rPr lang="ru-RU" dirty="0" err="1"/>
              <a:t>туралы</a:t>
            </a:r>
            <a:r>
              <a:rPr lang="ru-RU" dirty="0"/>
              <a:t>» </a:t>
            </a:r>
            <a:r>
              <a:rPr lang="ru-RU" dirty="0" err="1"/>
              <a:t>Қазақстан</a:t>
            </a:r>
            <a:r>
              <a:rPr lang="ru-RU" dirty="0"/>
              <a:t> </a:t>
            </a:r>
            <a:r>
              <a:rPr lang="ru-RU" dirty="0" err="1"/>
              <a:t>Республикасының</a:t>
            </a:r>
            <a:r>
              <a:rPr lang="ru-RU" dirty="0"/>
              <a:t> </a:t>
            </a:r>
            <a:r>
              <a:rPr lang="ru-RU" dirty="0" err="1"/>
              <a:t>Заңына</a:t>
            </a:r>
            <a:r>
              <a:rPr lang="ru-RU" dirty="0"/>
              <a:t> </a:t>
            </a:r>
            <a:r>
              <a:rPr lang="ru-RU" dirty="0" err="1"/>
              <a:t>сәйкес</a:t>
            </a:r>
            <a:r>
              <a:rPr lang="ru-RU" dirty="0"/>
              <a:t> </a:t>
            </a:r>
            <a:r>
              <a:rPr lang="ru-RU" dirty="0" err="1"/>
              <a:t>ведомстволық</a:t>
            </a:r>
            <a:r>
              <a:rPr lang="ru-RU" dirty="0"/>
              <a:t> </a:t>
            </a:r>
            <a:r>
              <a:rPr lang="ru-RU" dirty="0" err="1"/>
              <a:t>статистикалық</a:t>
            </a:r>
            <a:r>
              <a:rPr lang="ru-RU" dirty="0"/>
              <a:t> </a:t>
            </a:r>
            <a:r>
              <a:rPr lang="ru-RU" dirty="0" err="1"/>
              <a:t>есептіліктің</a:t>
            </a:r>
            <a:r>
              <a:rPr lang="ru-RU" dirty="0"/>
              <a:t>, </a:t>
            </a:r>
            <a:r>
              <a:rPr lang="ru-RU" dirty="0" err="1"/>
              <a:t>тексеру</a:t>
            </a:r>
            <a:r>
              <a:rPr lang="ru-RU" dirty="0"/>
              <a:t> </a:t>
            </a:r>
            <a:r>
              <a:rPr lang="ru-RU" dirty="0" err="1"/>
              <a:t>парақтаның</a:t>
            </a:r>
            <a:r>
              <a:rPr lang="ru-RU" dirty="0"/>
              <a:t> </a:t>
            </a:r>
            <a:r>
              <a:rPr lang="ru-RU" dirty="0" err="1"/>
              <a:t>нысандарын</a:t>
            </a:r>
            <a:r>
              <a:rPr lang="ru-RU" dirty="0"/>
              <a:t>, </a:t>
            </a:r>
            <a:r>
              <a:rPr lang="ru-RU" dirty="0" err="1"/>
              <a:t>тәуекел</a:t>
            </a:r>
            <a:r>
              <a:rPr lang="ru-RU" dirty="0"/>
              <a:t> </a:t>
            </a:r>
            <a:r>
              <a:rPr lang="ru-RU" dirty="0" err="1"/>
              <a:t>дәрежесін</a:t>
            </a:r>
            <a:r>
              <a:rPr lang="ru-RU" dirty="0"/>
              <a:t> </a:t>
            </a:r>
            <a:r>
              <a:rPr lang="ru-RU" dirty="0" err="1"/>
              <a:t>бағалау</a:t>
            </a:r>
            <a:r>
              <a:rPr lang="ru-RU" dirty="0"/>
              <a:t> </a:t>
            </a:r>
            <a:r>
              <a:rPr lang="ru-RU" dirty="0" err="1"/>
              <a:t>критерийлерін</a:t>
            </a:r>
            <a:r>
              <a:rPr lang="ru-RU" dirty="0"/>
              <a:t>, </a:t>
            </a:r>
            <a:r>
              <a:rPr lang="ru-RU" dirty="0" err="1"/>
              <a:t>жыл</a:t>
            </a:r>
            <a:r>
              <a:rPr lang="ru-RU" dirty="0"/>
              <a:t> </a:t>
            </a:r>
            <a:r>
              <a:rPr lang="ru-RU" dirty="0" err="1"/>
              <a:t>сайынғы</a:t>
            </a:r>
            <a:r>
              <a:rPr lang="ru-RU" dirty="0"/>
              <a:t> </a:t>
            </a:r>
            <a:r>
              <a:rPr lang="ru-RU" dirty="0" err="1"/>
              <a:t>тексерулер</a:t>
            </a:r>
            <a:r>
              <a:rPr lang="ru-RU" dirty="0"/>
              <a:t> </a:t>
            </a:r>
            <a:r>
              <a:rPr lang="ru-RU" dirty="0" err="1"/>
              <a:t>жоспарларын</a:t>
            </a:r>
            <a:r>
              <a:rPr lang="ru-RU" dirty="0"/>
              <a:t> </a:t>
            </a:r>
            <a:r>
              <a:rPr lang="ru-RU" dirty="0" err="1"/>
              <a:t>әзірлейді</a:t>
            </a:r>
            <a:r>
              <a:rPr lang="ru-RU" dirty="0"/>
              <a:t> </a:t>
            </a:r>
            <a:r>
              <a:rPr lang="ru-RU" dirty="0" err="1"/>
              <a:t>және</a:t>
            </a:r>
            <a:r>
              <a:rPr lang="ru-RU" dirty="0"/>
              <a:t> </a:t>
            </a:r>
            <a:r>
              <a:rPr lang="ru-RU" dirty="0" err="1"/>
              <a:t>бекітеді</a:t>
            </a:r>
            <a:r>
              <a:rPr lang="ru-RU" dirty="0"/>
              <a:t>.</a:t>
            </a:r>
          </a:p>
          <a:p>
            <a:r>
              <a:rPr lang="ru-RU" dirty="0" err="1"/>
              <a:t>Кеден</a:t>
            </a:r>
            <a:r>
              <a:rPr lang="ru-RU" dirty="0"/>
              <a:t> </a:t>
            </a:r>
            <a:r>
              <a:rPr lang="ru-RU" dirty="0" err="1"/>
              <a:t>органдары</a:t>
            </a:r>
            <a:r>
              <a:rPr lang="ru-RU" dirty="0"/>
              <a:t> осы </a:t>
            </a:r>
            <a:r>
              <a:rPr lang="ru-RU" dirty="0" err="1"/>
              <a:t>Кодекске</a:t>
            </a:r>
            <a:r>
              <a:rPr lang="ru-RU" dirty="0"/>
              <a:t> </a:t>
            </a:r>
            <a:r>
              <a:rPr lang="ru-RU" dirty="0" err="1"/>
              <a:t>және</a:t>
            </a:r>
            <a:r>
              <a:rPr lang="ru-RU" dirty="0"/>
              <a:t> </a:t>
            </a:r>
            <a:r>
              <a:rPr lang="ru-RU" dirty="0" err="1"/>
              <a:t>Қазақстан</a:t>
            </a:r>
            <a:r>
              <a:rPr lang="ru-RU" dirty="0"/>
              <a:t> </a:t>
            </a:r>
            <a:r>
              <a:rPr lang="ru-RU" dirty="0" err="1"/>
              <a:t>Респуб­ли­касының</a:t>
            </a:r>
            <a:r>
              <a:rPr lang="ru-RU" dirty="0"/>
              <a:t> </a:t>
            </a:r>
            <a:r>
              <a:rPr lang="ru-RU" dirty="0" err="1"/>
              <a:t>кеден</a:t>
            </a:r>
            <a:r>
              <a:rPr lang="ru-RU" dirty="0"/>
              <a:t> </a:t>
            </a:r>
            <a:r>
              <a:rPr lang="ru-RU" dirty="0" err="1"/>
              <a:t>заңнамасына</a:t>
            </a:r>
            <a:r>
              <a:rPr lang="ru-RU" dirty="0"/>
              <a:t> </a:t>
            </a:r>
            <a:r>
              <a:rPr lang="ru-RU" dirty="0" err="1"/>
              <a:t>сәйкес</a:t>
            </a:r>
            <a:r>
              <a:rPr lang="ru-RU" dirty="0"/>
              <a:t> </a:t>
            </a:r>
            <a:r>
              <a:rPr lang="ru-RU" dirty="0" err="1"/>
              <a:t>өз</a:t>
            </a:r>
            <a:r>
              <a:rPr lang="ru-RU" dirty="0"/>
              <a:t> </a:t>
            </a:r>
            <a:r>
              <a:rPr lang="ru-RU" dirty="0" err="1"/>
              <a:t>құзыреті</a:t>
            </a:r>
            <a:r>
              <a:rPr lang="ru-RU" dirty="0"/>
              <a:t> </a:t>
            </a:r>
            <a:r>
              <a:rPr lang="ru-RU" dirty="0" err="1"/>
              <a:t>шегінде</a:t>
            </a:r>
            <a:r>
              <a:rPr lang="ru-RU" dirty="0"/>
              <a:t> </a:t>
            </a:r>
            <a:r>
              <a:rPr lang="ru-RU" dirty="0" err="1"/>
              <a:t>Қазақстан</a:t>
            </a:r>
            <a:r>
              <a:rPr lang="ru-RU" dirty="0"/>
              <a:t> </a:t>
            </a:r>
            <a:r>
              <a:rPr lang="ru-RU" dirty="0" err="1"/>
              <a:t>Рес­публикасының</a:t>
            </a:r>
            <a:r>
              <a:rPr lang="ru-RU" dirty="0"/>
              <a:t> </a:t>
            </a:r>
            <a:r>
              <a:rPr lang="ru-RU" dirty="0" err="1"/>
              <a:t>кеден</a:t>
            </a:r>
            <a:r>
              <a:rPr lang="ru-RU" dirty="0"/>
              <a:t> </a:t>
            </a:r>
            <a:r>
              <a:rPr lang="ru-RU" dirty="0" err="1"/>
              <a:t>шекарасы</a:t>
            </a:r>
            <a:r>
              <a:rPr lang="ru-RU" dirty="0"/>
              <a:t> </a:t>
            </a:r>
            <a:r>
              <a:rPr lang="ru-RU" dirty="0" err="1"/>
              <a:t>арқылы</a:t>
            </a:r>
            <a:r>
              <a:rPr lang="ru-RU" dirty="0"/>
              <a:t> </a:t>
            </a:r>
            <a:r>
              <a:rPr lang="ru-RU" dirty="0" err="1"/>
              <a:t>тауарлардың</a:t>
            </a:r>
            <a:r>
              <a:rPr lang="ru-RU" dirty="0"/>
              <a:t> </a:t>
            </a:r>
            <a:r>
              <a:rPr lang="ru-RU" dirty="0" err="1"/>
              <a:t>өткізілуімен</a:t>
            </a:r>
            <a:r>
              <a:rPr lang="ru-RU" dirty="0"/>
              <a:t> </a:t>
            </a:r>
            <a:r>
              <a:rPr lang="ru-RU" dirty="0" err="1"/>
              <a:t>бай­ланысты</a:t>
            </a:r>
            <a:r>
              <a:rPr lang="ru-RU" dirty="0"/>
              <a:t> </a:t>
            </a:r>
            <a:r>
              <a:rPr lang="ru-RU" dirty="0" err="1"/>
              <a:t>салықтық</a:t>
            </a:r>
            <a:r>
              <a:rPr lang="ru-RU" dirty="0"/>
              <a:t> </a:t>
            </a:r>
            <a:r>
              <a:rPr lang="ru-RU" dirty="0" err="1"/>
              <a:t>бақылауды</a:t>
            </a:r>
            <a:r>
              <a:rPr lang="ru-RU" dirty="0"/>
              <a:t> </a:t>
            </a:r>
            <a:r>
              <a:rPr lang="ru-RU" dirty="0" err="1"/>
              <a:t>жүзеге</a:t>
            </a:r>
            <a:r>
              <a:rPr lang="ru-RU" dirty="0"/>
              <a:t> </a:t>
            </a:r>
            <a:r>
              <a:rPr lang="ru-RU" dirty="0" err="1"/>
              <a:t>асырады</a:t>
            </a:r>
            <a:r>
              <a:rPr lang="ru-RU" dirty="0"/>
              <a:t>, </a:t>
            </a:r>
            <a:r>
              <a:rPr lang="ru-RU" dirty="0" err="1"/>
              <a:t>мерзімінде</a:t>
            </a:r>
            <a:r>
              <a:rPr lang="ru-RU" dirty="0"/>
              <a:t> </a:t>
            </a:r>
            <a:r>
              <a:rPr lang="ru-RU" dirty="0" err="1"/>
              <a:t>орын­далмаған</a:t>
            </a:r>
            <a:r>
              <a:rPr lang="ru-RU" dirty="0"/>
              <a:t> </a:t>
            </a:r>
            <a:r>
              <a:rPr lang="ru-RU" dirty="0" err="1"/>
              <a:t>салық</a:t>
            </a:r>
            <a:r>
              <a:rPr lang="ru-RU" dirty="0"/>
              <a:t> </a:t>
            </a:r>
            <a:r>
              <a:rPr lang="ru-RU" dirty="0" err="1"/>
              <a:t>міндеттемесінің</a:t>
            </a:r>
            <a:r>
              <a:rPr lang="ru-RU" dirty="0"/>
              <a:t> </a:t>
            </a:r>
            <a:r>
              <a:rPr lang="ru-RU" dirty="0" err="1"/>
              <a:t>орындалуын</a:t>
            </a:r>
            <a:r>
              <a:rPr lang="ru-RU" dirty="0"/>
              <a:t> </a:t>
            </a:r>
            <a:r>
              <a:rPr lang="ru-RU" dirty="0" err="1"/>
              <a:t>қамтамасыз</a:t>
            </a:r>
            <a:r>
              <a:rPr lang="ru-RU" dirty="0"/>
              <a:t> </a:t>
            </a:r>
            <a:r>
              <a:rPr lang="ru-RU" dirty="0" err="1"/>
              <a:t>ету</a:t>
            </a:r>
            <a:r>
              <a:rPr lang="ru-RU" dirty="0"/>
              <a:t> </a:t>
            </a:r>
            <a:r>
              <a:rPr lang="ru-RU" dirty="0" err="1"/>
              <a:t>тәсілдерін</a:t>
            </a:r>
            <a:r>
              <a:rPr lang="ru-RU" dirty="0"/>
              <a:t> </a:t>
            </a:r>
            <a:r>
              <a:rPr lang="ru-RU" dirty="0" err="1"/>
              <a:t>және</a:t>
            </a:r>
            <a:r>
              <a:rPr lang="ru-RU" dirty="0"/>
              <a:t> </a:t>
            </a:r>
            <a:r>
              <a:rPr lang="ru-RU" dirty="0" err="1"/>
              <a:t>төленуге</a:t>
            </a:r>
            <a:r>
              <a:rPr lang="ru-RU" dirty="0"/>
              <a:t> </a:t>
            </a:r>
            <a:r>
              <a:rPr lang="ru-RU" dirty="0" err="1"/>
              <a:t>тиісті</a:t>
            </a:r>
            <a:r>
              <a:rPr lang="ru-RU" dirty="0"/>
              <a:t> </a:t>
            </a:r>
            <a:r>
              <a:rPr lang="ru-RU" dirty="0" err="1"/>
              <a:t>салықтар</a:t>
            </a:r>
            <a:r>
              <a:rPr lang="ru-RU" dirty="0"/>
              <a:t> </a:t>
            </a:r>
            <a:r>
              <a:rPr lang="ru-RU" dirty="0" err="1"/>
              <a:t>бойынша</a:t>
            </a:r>
            <a:r>
              <a:rPr lang="ru-RU" dirty="0"/>
              <a:t> </a:t>
            </a:r>
            <a:r>
              <a:rPr lang="ru-RU" dirty="0" err="1"/>
              <a:t>мәжбүрлеп</a:t>
            </a:r>
            <a:r>
              <a:rPr lang="ru-RU" dirty="0"/>
              <a:t> </a:t>
            </a:r>
            <a:r>
              <a:rPr lang="ru-RU" dirty="0" err="1"/>
              <a:t>өндіріп</a:t>
            </a:r>
            <a:r>
              <a:rPr lang="ru-RU" dirty="0"/>
              <a:t> </a:t>
            </a:r>
            <a:r>
              <a:rPr lang="ru-RU" dirty="0" err="1"/>
              <a:t>алу</a:t>
            </a:r>
            <a:r>
              <a:rPr lang="ru-RU" dirty="0"/>
              <a:t> </a:t>
            </a:r>
            <a:r>
              <a:rPr lang="ru-RU" dirty="0" err="1"/>
              <a:t>шараларын</a:t>
            </a:r>
            <a:r>
              <a:rPr lang="ru-RU" dirty="0"/>
              <a:t> </a:t>
            </a:r>
            <a:r>
              <a:rPr lang="ru-RU" dirty="0" err="1"/>
              <a:t>қолданады</a:t>
            </a:r>
            <a:r>
              <a:rPr lang="ru-RU" dirty="0"/>
              <a:t>.</a:t>
            </a:r>
          </a:p>
          <a:p>
            <a:endParaRPr lang="ru-RU" dirty="0"/>
          </a:p>
        </p:txBody>
      </p:sp>
    </p:spTree>
    <p:extLst>
      <p:ext uri="{BB962C8B-B14F-4D97-AF65-F5344CB8AC3E}">
        <p14:creationId xmlns:p14="http://schemas.microsoft.com/office/powerpoint/2010/main" val="347915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Салықтық</a:t>
            </a:r>
            <a:r>
              <a:rPr lang="ru-RU" dirty="0"/>
              <a:t> </a:t>
            </a:r>
            <a:r>
              <a:rPr lang="ru-RU" dirty="0" err="1"/>
              <a:t>бақылаудың</a:t>
            </a:r>
            <a:r>
              <a:rPr lang="ru-RU" dirty="0"/>
              <a:t> </a:t>
            </a:r>
            <a:r>
              <a:rPr lang="ru-RU" dirty="0" err="1"/>
              <a:t>түрлері</a:t>
            </a:r>
            <a:r>
              <a:rPr lang="ru-RU" dirty="0"/>
              <a:t>:</a:t>
            </a:r>
            <a:br>
              <a:rPr lang="ru-RU" dirty="0"/>
            </a:br>
            <a:endParaRPr lang="ru-RU"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en-US" dirty="0" smtClean="0"/>
              <a:t>Ø</a:t>
            </a:r>
            <a:r>
              <a:rPr lang="en-US" dirty="0"/>
              <a:t> </a:t>
            </a:r>
            <a:r>
              <a:rPr lang="ru-RU" b="1" i="1" dirty="0" err="1"/>
              <a:t>Құжаттық</a:t>
            </a:r>
            <a:r>
              <a:rPr lang="ru-RU" dirty="0"/>
              <a:t> – СҚО-ң </a:t>
            </a:r>
            <a:r>
              <a:rPr lang="ru-RU" dirty="0" err="1"/>
              <a:t>салық</a:t>
            </a:r>
            <a:r>
              <a:rPr lang="ru-RU" dirty="0"/>
              <a:t> </a:t>
            </a:r>
            <a:r>
              <a:rPr lang="ru-RU" dirty="0" err="1"/>
              <a:t>төлеушінің</a:t>
            </a:r>
            <a:r>
              <a:rPr lang="ru-RU" dirty="0"/>
              <a:t> </a:t>
            </a:r>
            <a:r>
              <a:rPr lang="ru-RU" dirty="0" err="1"/>
              <a:t>қаржы</a:t>
            </a:r>
            <a:r>
              <a:rPr lang="ru-RU" dirty="0"/>
              <a:t> </a:t>
            </a:r>
            <a:r>
              <a:rPr lang="ru-RU" dirty="0" err="1"/>
              <a:t>шаруашылық</a:t>
            </a:r>
            <a:r>
              <a:rPr lang="ru-RU" dirty="0"/>
              <a:t> </a:t>
            </a:r>
            <a:r>
              <a:rPr lang="ru-RU" dirty="0" err="1"/>
              <a:t>нәтижесі</a:t>
            </a:r>
            <a:r>
              <a:rPr lang="ru-RU" dirty="0"/>
              <a:t>, </a:t>
            </a:r>
            <a:r>
              <a:rPr lang="ru-RU" dirty="0" err="1"/>
              <a:t>салық</a:t>
            </a:r>
            <a:r>
              <a:rPr lang="ru-RU" dirty="0"/>
              <a:t> </a:t>
            </a:r>
            <a:r>
              <a:rPr lang="ru-RU" dirty="0" err="1"/>
              <a:t>есептілігінің</a:t>
            </a:r>
            <a:r>
              <a:rPr lang="ru-RU" dirty="0"/>
              <a:t> </a:t>
            </a:r>
            <a:r>
              <a:rPr lang="ru-RU" dirty="0" err="1"/>
              <a:t>жүргізілу</a:t>
            </a:r>
            <a:r>
              <a:rPr lang="ru-RU" dirty="0"/>
              <a:t> </a:t>
            </a:r>
            <a:r>
              <a:rPr lang="ru-RU" dirty="0" err="1"/>
              <a:t>барысы</a:t>
            </a:r>
            <a:r>
              <a:rPr lang="ru-RU" dirty="0"/>
              <a:t> </a:t>
            </a:r>
            <a:r>
              <a:rPr lang="ru-RU" dirty="0" err="1"/>
              <a:t>салық</a:t>
            </a:r>
            <a:r>
              <a:rPr lang="ru-RU" dirty="0"/>
              <a:t> </a:t>
            </a:r>
            <a:r>
              <a:rPr lang="ru-RU" dirty="0" err="1"/>
              <a:t>заңнамасын</a:t>
            </a:r>
            <a:r>
              <a:rPr lang="ru-RU" dirty="0"/>
              <a:t> </a:t>
            </a:r>
            <a:r>
              <a:rPr lang="ru-RU" dirty="0" err="1"/>
              <a:t>орындалуы</a:t>
            </a:r>
            <a:r>
              <a:rPr lang="ru-RU" dirty="0"/>
              <a:t> мен </a:t>
            </a:r>
            <a:r>
              <a:rPr lang="ru-RU" dirty="0" err="1"/>
              <a:t>сақталуын</a:t>
            </a:r>
            <a:r>
              <a:rPr lang="ru-RU" dirty="0"/>
              <a:t> </a:t>
            </a:r>
            <a:r>
              <a:rPr lang="ru-RU" dirty="0" err="1"/>
              <a:t>қадағалау</a:t>
            </a:r>
            <a:r>
              <a:rPr lang="ru-RU" dirty="0"/>
              <a:t> </a:t>
            </a:r>
            <a:r>
              <a:rPr lang="ru-RU" dirty="0" err="1"/>
              <a:t>барысында</a:t>
            </a:r>
            <a:r>
              <a:rPr lang="ru-RU" dirty="0"/>
              <a:t> </a:t>
            </a:r>
            <a:r>
              <a:rPr lang="ru-RU" dirty="0" err="1"/>
              <a:t>ж.а</a:t>
            </a:r>
            <a:r>
              <a:rPr lang="ru-RU" dirty="0"/>
              <a:t>. </a:t>
            </a:r>
            <a:r>
              <a:rPr lang="ru-RU" dirty="0" err="1"/>
              <a:t>салықтық</a:t>
            </a:r>
            <a:r>
              <a:rPr lang="ru-RU" dirty="0"/>
              <a:t> </a:t>
            </a:r>
            <a:r>
              <a:rPr lang="ru-RU" dirty="0" err="1"/>
              <a:t>бақылау</a:t>
            </a:r>
            <a:r>
              <a:rPr lang="ru-RU" dirty="0"/>
              <a:t> </a:t>
            </a:r>
            <a:r>
              <a:rPr lang="ru-RU" dirty="0" err="1"/>
              <a:t>түрі</a:t>
            </a:r>
            <a:r>
              <a:rPr lang="ru-RU" dirty="0"/>
              <a:t>.</a:t>
            </a:r>
          </a:p>
          <a:p>
            <a:r>
              <a:rPr lang="en-US" dirty="0"/>
              <a:t>Ø </a:t>
            </a:r>
            <a:r>
              <a:rPr lang="ru-RU" b="1" i="1" dirty="0" err="1"/>
              <a:t>Рейдтік</a:t>
            </a:r>
            <a:r>
              <a:rPr lang="ru-RU" dirty="0"/>
              <a:t> - СҚО-ң </a:t>
            </a:r>
            <a:r>
              <a:rPr lang="ru-RU" dirty="0" err="1"/>
              <a:t>бір</a:t>
            </a:r>
            <a:r>
              <a:rPr lang="ru-RU" dirty="0"/>
              <a:t> </a:t>
            </a:r>
            <a:r>
              <a:rPr lang="ru-RU" dirty="0" err="1"/>
              <a:t>уақытта</a:t>
            </a:r>
            <a:r>
              <a:rPr lang="ru-RU" dirty="0"/>
              <a:t> </a:t>
            </a:r>
            <a:r>
              <a:rPr lang="ru-RU" dirty="0" err="1"/>
              <a:t>аумақтың</a:t>
            </a:r>
            <a:r>
              <a:rPr lang="ru-RU" dirty="0"/>
              <a:t> </a:t>
            </a:r>
            <a:r>
              <a:rPr lang="ru-RU" dirty="0" err="1"/>
              <a:t>белгілі</a:t>
            </a:r>
            <a:r>
              <a:rPr lang="ru-RU" dirty="0"/>
              <a:t> </a:t>
            </a:r>
            <a:r>
              <a:rPr lang="ru-RU" dirty="0" err="1"/>
              <a:t>бір</a:t>
            </a:r>
            <a:r>
              <a:rPr lang="ru-RU" dirty="0"/>
              <a:t> </a:t>
            </a:r>
            <a:r>
              <a:rPr lang="ru-RU" dirty="0" err="1"/>
              <a:t>учаскесінде</a:t>
            </a:r>
            <a:r>
              <a:rPr lang="ru-RU" dirty="0"/>
              <a:t> </a:t>
            </a:r>
            <a:r>
              <a:rPr lang="ru-RU" dirty="0" err="1"/>
              <a:t>бірнеше</a:t>
            </a:r>
            <a:r>
              <a:rPr lang="ru-RU" dirty="0"/>
              <a:t> </a:t>
            </a:r>
            <a:r>
              <a:rPr lang="ru-RU" dirty="0" err="1"/>
              <a:t>кәсіпкерлік</a:t>
            </a:r>
            <a:r>
              <a:rPr lang="ru-RU" dirty="0"/>
              <a:t> </a:t>
            </a:r>
            <a:r>
              <a:rPr lang="ru-RU" dirty="0" err="1"/>
              <a:t>субъектілеріне</a:t>
            </a:r>
            <a:r>
              <a:rPr lang="ru-RU" dirty="0"/>
              <a:t> </a:t>
            </a:r>
            <a:r>
              <a:rPr lang="ru-RU" dirty="0" err="1"/>
              <a:t>қатысты</a:t>
            </a:r>
            <a:r>
              <a:rPr lang="ru-RU" dirty="0"/>
              <a:t> </a:t>
            </a:r>
            <a:r>
              <a:rPr lang="ru-RU" dirty="0" err="1"/>
              <a:t>жүргізілетін</a:t>
            </a:r>
            <a:r>
              <a:rPr lang="ru-RU" dirty="0"/>
              <a:t> </a:t>
            </a:r>
            <a:r>
              <a:rPr lang="ru-RU" dirty="0" err="1"/>
              <a:t>тексеру</a:t>
            </a:r>
            <a:r>
              <a:rPr lang="ru-RU" dirty="0"/>
              <a:t>.</a:t>
            </a:r>
          </a:p>
          <a:p>
            <a:r>
              <a:rPr lang="en-US" dirty="0"/>
              <a:t>Ø </a:t>
            </a:r>
            <a:r>
              <a:rPr lang="ru-RU" b="1" i="1" dirty="0" err="1"/>
              <a:t>Хронометраждық</a:t>
            </a:r>
            <a:r>
              <a:rPr lang="ru-RU" dirty="0"/>
              <a:t>- </a:t>
            </a:r>
            <a:r>
              <a:rPr lang="ru-RU" dirty="0" err="1"/>
              <a:t>салық</a:t>
            </a:r>
            <a:r>
              <a:rPr lang="ru-RU" dirty="0"/>
              <a:t> </a:t>
            </a:r>
            <a:r>
              <a:rPr lang="ru-RU" dirty="0" err="1"/>
              <a:t>органдары</a:t>
            </a:r>
            <a:r>
              <a:rPr lang="ru-RU" dirty="0"/>
              <a:t> </a:t>
            </a:r>
            <a:r>
              <a:rPr lang="ru-RU" dirty="0" err="1"/>
              <a:t>салық</a:t>
            </a:r>
            <a:r>
              <a:rPr lang="ru-RU" dirty="0"/>
              <a:t> </a:t>
            </a:r>
            <a:r>
              <a:rPr lang="ru-RU" dirty="0" err="1"/>
              <a:t>төлеушінің</a:t>
            </a:r>
            <a:r>
              <a:rPr lang="ru-RU" dirty="0"/>
              <a:t> </a:t>
            </a:r>
            <a:r>
              <a:rPr lang="ru-RU" dirty="0" err="1"/>
              <a:t>зерттеп-тексеру</a:t>
            </a:r>
            <a:r>
              <a:rPr lang="ru-RU" dirty="0"/>
              <a:t> </a:t>
            </a:r>
            <a:r>
              <a:rPr lang="ru-RU" dirty="0" err="1"/>
              <a:t>жүргізілетін</a:t>
            </a:r>
            <a:r>
              <a:rPr lang="ru-RU" dirty="0"/>
              <a:t> </a:t>
            </a:r>
            <a:r>
              <a:rPr lang="ru-RU" dirty="0" err="1"/>
              <a:t>кезең</a:t>
            </a:r>
            <a:r>
              <a:rPr lang="ru-RU" dirty="0"/>
              <a:t> </a:t>
            </a:r>
            <a:r>
              <a:rPr lang="ru-RU" dirty="0" err="1"/>
              <a:t>ішіндегі</a:t>
            </a:r>
            <a:r>
              <a:rPr lang="ru-RU" dirty="0"/>
              <a:t> </a:t>
            </a:r>
            <a:r>
              <a:rPr lang="ru-RU" dirty="0" err="1"/>
              <a:t>нақты</a:t>
            </a:r>
            <a:r>
              <a:rPr lang="ru-RU" dirty="0"/>
              <a:t> </a:t>
            </a:r>
            <a:r>
              <a:rPr lang="ru-RU" dirty="0" err="1"/>
              <a:t>табысын</a:t>
            </a:r>
            <a:r>
              <a:rPr lang="ru-RU" dirty="0"/>
              <a:t> </a:t>
            </a:r>
            <a:r>
              <a:rPr lang="ru-RU" dirty="0" err="1"/>
              <a:t>және</a:t>
            </a:r>
            <a:r>
              <a:rPr lang="ru-RU" dirty="0"/>
              <a:t> </a:t>
            </a:r>
            <a:r>
              <a:rPr lang="ru-RU" dirty="0" err="1"/>
              <a:t>табыс</a:t>
            </a:r>
            <a:r>
              <a:rPr lang="ru-RU" dirty="0"/>
              <a:t> </a:t>
            </a:r>
            <a:r>
              <a:rPr lang="ru-RU" dirty="0" err="1"/>
              <a:t>алуға</a:t>
            </a:r>
            <a:r>
              <a:rPr lang="ru-RU" dirty="0"/>
              <a:t> </a:t>
            </a:r>
            <a:r>
              <a:rPr lang="ru-RU" dirty="0" err="1"/>
              <a:t>байланысты</a:t>
            </a:r>
            <a:r>
              <a:rPr lang="ru-RU" dirty="0"/>
              <a:t> </a:t>
            </a:r>
            <a:r>
              <a:rPr lang="ru-RU" dirty="0" err="1"/>
              <a:t>нақты</a:t>
            </a:r>
            <a:r>
              <a:rPr lang="ru-RU" dirty="0"/>
              <a:t> </a:t>
            </a:r>
            <a:r>
              <a:rPr lang="ru-RU" dirty="0" err="1"/>
              <a:t>шығындарын</a:t>
            </a:r>
            <a:r>
              <a:rPr lang="ru-RU" dirty="0"/>
              <a:t> </a:t>
            </a:r>
            <a:r>
              <a:rPr lang="ru-RU" dirty="0" err="1"/>
              <a:t>анықтау</a:t>
            </a:r>
            <a:r>
              <a:rPr lang="ru-RU" dirty="0"/>
              <a:t> </a:t>
            </a:r>
            <a:r>
              <a:rPr lang="ru-RU" dirty="0" err="1"/>
              <a:t>мақсатында</a:t>
            </a:r>
            <a:r>
              <a:rPr lang="ru-RU" dirty="0"/>
              <a:t> </a:t>
            </a:r>
            <a:r>
              <a:rPr lang="ru-RU" dirty="0" err="1"/>
              <a:t>жүргізетін</a:t>
            </a:r>
            <a:r>
              <a:rPr lang="ru-RU" dirty="0"/>
              <a:t> </a:t>
            </a:r>
            <a:r>
              <a:rPr lang="ru-RU" dirty="0" err="1"/>
              <a:t>тексеру</a:t>
            </a:r>
            <a:r>
              <a:rPr lang="ru-RU" dirty="0"/>
              <a:t>.</a:t>
            </a:r>
          </a:p>
          <a:p>
            <a:endParaRPr lang="ru-RU" dirty="0"/>
          </a:p>
        </p:txBody>
      </p:sp>
    </p:spTree>
    <p:extLst>
      <p:ext uri="{BB962C8B-B14F-4D97-AF65-F5344CB8AC3E}">
        <p14:creationId xmlns:p14="http://schemas.microsoft.com/office/powerpoint/2010/main" val="1051247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r>
              <a:rPr lang="ru-RU" dirty="0"/>
              <a:t>· </a:t>
            </a:r>
            <a:r>
              <a:rPr lang="ru-RU" b="1" dirty="0" err="1"/>
              <a:t>Құжаттық</a:t>
            </a:r>
            <a:r>
              <a:rPr lang="ru-RU" b="1" dirty="0"/>
              <a:t> </a:t>
            </a:r>
            <a:r>
              <a:rPr lang="ru-RU" b="1" dirty="0" err="1"/>
              <a:t>тексеру</a:t>
            </a:r>
            <a:r>
              <a:rPr lang="ru-RU" b="1" dirty="0"/>
              <a:t> </a:t>
            </a:r>
            <a:r>
              <a:rPr lang="ru-RU" b="1" dirty="0" err="1"/>
              <a:t>өз</a:t>
            </a:r>
            <a:r>
              <a:rPr lang="ru-RU" b="1" dirty="0"/>
              <a:t> </a:t>
            </a:r>
            <a:r>
              <a:rPr lang="ru-RU" b="1" dirty="0" err="1"/>
              <a:t>алдына</a:t>
            </a:r>
            <a:r>
              <a:rPr lang="ru-RU" b="1" dirty="0"/>
              <a:t> 4 </a:t>
            </a:r>
            <a:r>
              <a:rPr lang="ru-RU" b="1" dirty="0" err="1"/>
              <a:t>түрге</a:t>
            </a:r>
            <a:r>
              <a:rPr lang="ru-RU" b="1" dirty="0"/>
              <a:t> </a:t>
            </a:r>
            <a:r>
              <a:rPr lang="ru-RU" b="1" dirty="0" err="1"/>
              <a:t>бөлінеді</a:t>
            </a:r>
            <a:r>
              <a:rPr lang="ru-RU" b="1" dirty="0"/>
              <a:t>:</a:t>
            </a:r>
          </a:p>
          <a:p>
            <a:r>
              <a:rPr lang="ru-RU" dirty="0"/>
              <a:t>- </a:t>
            </a:r>
            <a:r>
              <a:rPr lang="ru-RU" i="1" dirty="0" err="1">
                <a:solidFill>
                  <a:srgbClr val="FF0000"/>
                </a:solidFill>
              </a:rPr>
              <a:t>Кешенді</a:t>
            </a:r>
            <a:r>
              <a:rPr lang="ru-RU" i="1" dirty="0">
                <a:solidFill>
                  <a:srgbClr val="FF0000"/>
                </a:solidFill>
              </a:rPr>
              <a:t> </a:t>
            </a:r>
            <a:r>
              <a:rPr lang="ru-RU" i="1" dirty="0" err="1">
                <a:solidFill>
                  <a:srgbClr val="FF0000"/>
                </a:solidFill>
              </a:rPr>
              <a:t>тексеру</a:t>
            </a:r>
            <a:r>
              <a:rPr lang="ru-RU" dirty="0"/>
              <a:t> - </a:t>
            </a:r>
            <a:r>
              <a:rPr lang="ru-RU" dirty="0" err="1"/>
              <a:t>салық</a:t>
            </a:r>
            <a:r>
              <a:rPr lang="ru-RU" dirty="0"/>
              <a:t> </a:t>
            </a:r>
            <a:r>
              <a:rPr lang="ru-RU" dirty="0" err="1"/>
              <a:t>және</a:t>
            </a:r>
            <a:r>
              <a:rPr lang="ru-RU" dirty="0"/>
              <a:t> </a:t>
            </a:r>
            <a:r>
              <a:rPr lang="ru-RU" dirty="0" err="1"/>
              <a:t>бюджетке</a:t>
            </a:r>
            <a:r>
              <a:rPr lang="ru-RU" dirty="0"/>
              <a:t> </a:t>
            </a:r>
            <a:r>
              <a:rPr lang="ru-RU" dirty="0" err="1"/>
              <a:t>төленетін</a:t>
            </a:r>
            <a:r>
              <a:rPr lang="ru-RU" dirty="0"/>
              <a:t> </a:t>
            </a:r>
            <a:r>
              <a:rPr lang="ru-RU" dirty="0" err="1"/>
              <a:t>басқа</a:t>
            </a:r>
            <a:r>
              <a:rPr lang="ru-RU" dirty="0"/>
              <a:t> да </a:t>
            </a:r>
            <a:r>
              <a:rPr lang="ru-RU" dirty="0" err="1"/>
              <a:t>міндетті</a:t>
            </a:r>
            <a:r>
              <a:rPr lang="ru-RU" dirty="0"/>
              <a:t> </a:t>
            </a:r>
            <a:r>
              <a:rPr lang="ru-RU" dirty="0" err="1"/>
              <a:t>төлемдердің</a:t>
            </a:r>
            <a:r>
              <a:rPr lang="ru-RU" dirty="0"/>
              <a:t> </a:t>
            </a:r>
            <a:r>
              <a:rPr lang="ru-RU" dirty="0" err="1"/>
              <a:t>барлық</a:t>
            </a:r>
            <a:r>
              <a:rPr lang="ru-RU" dirty="0"/>
              <a:t> </a:t>
            </a:r>
            <a:r>
              <a:rPr lang="ru-RU" dirty="0" err="1"/>
              <a:t>түрлері</a:t>
            </a:r>
            <a:r>
              <a:rPr lang="ru-RU" dirty="0"/>
              <a:t> </a:t>
            </a:r>
            <a:r>
              <a:rPr lang="ru-RU" dirty="0" err="1"/>
              <a:t>бойынша</a:t>
            </a:r>
            <a:r>
              <a:rPr lang="ru-RU" dirty="0"/>
              <a:t> </a:t>
            </a:r>
            <a:r>
              <a:rPr lang="ru-RU" dirty="0" err="1"/>
              <a:t>салық</a:t>
            </a:r>
            <a:r>
              <a:rPr lang="ru-RU" dirty="0"/>
              <a:t> </a:t>
            </a:r>
            <a:r>
              <a:rPr lang="ru-RU" dirty="0" err="1"/>
              <a:t>міндеттемелерінің</a:t>
            </a:r>
            <a:r>
              <a:rPr lang="ru-RU" dirty="0"/>
              <a:t> </a:t>
            </a:r>
            <a:r>
              <a:rPr lang="ru-RU" dirty="0" err="1"/>
              <a:t>орындалуы</a:t>
            </a:r>
            <a:r>
              <a:rPr lang="ru-RU" dirty="0"/>
              <a:t>, </a:t>
            </a:r>
            <a:r>
              <a:rPr lang="ru-RU" dirty="0" err="1"/>
              <a:t>міндетті</a:t>
            </a:r>
            <a:r>
              <a:rPr lang="ru-RU" dirty="0"/>
              <a:t> </a:t>
            </a:r>
            <a:r>
              <a:rPr lang="ru-RU" dirty="0" err="1"/>
              <a:t>зейнетақы</a:t>
            </a:r>
            <a:r>
              <a:rPr lang="ru-RU" dirty="0"/>
              <a:t> </a:t>
            </a:r>
            <a:r>
              <a:rPr lang="ru-RU" dirty="0" err="1"/>
              <a:t>жарналарының</a:t>
            </a:r>
            <a:r>
              <a:rPr lang="ru-RU" dirty="0"/>
              <a:t> </a:t>
            </a:r>
            <a:r>
              <a:rPr lang="ru-RU" dirty="0" err="1"/>
              <a:t>толық</a:t>
            </a:r>
            <a:r>
              <a:rPr lang="ru-RU" dirty="0"/>
              <a:t> </a:t>
            </a:r>
            <a:r>
              <a:rPr lang="ru-RU" dirty="0" err="1"/>
              <a:t>және</a:t>
            </a:r>
            <a:r>
              <a:rPr lang="ru-RU" dirty="0"/>
              <a:t> </a:t>
            </a:r>
            <a:r>
              <a:rPr lang="ru-RU" dirty="0" err="1"/>
              <a:t>уақтылы</a:t>
            </a:r>
            <a:r>
              <a:rPr lang="ru-RU" dirty="0"/>
              <a:t> </a:t>
            </a:r>
            <a:r>
              <a:rPr lang="ru-RU" dirty="0" err="1"/>
              <a:t>есептелуі</a:t>
            </a:r>
            <a:r>
              <a:rPr lang="ru-RU" dirty="0"/>
              <a:t> мен </a:t>
            </a:r>
            <a:r>
              <a:rPr lang="ru-RU" dirty="0" err="1"/>
              <a:t>аударылуы</a:t>
            </a:r>
            <a:r>
              <a:rPr lang="ru-RU" dirty="0"/>
              <a:t> </a:t>
            </a:r>
            <a:r>
              <a:rPr lang="ru-RU" dirty="0" err="1"/>
              <a:t>және</a:t>
            </a:r>
            <a:r>
              <a:rPr lang="ru-RU" dirty="0"/>
              <a:t> </a:t>
            </a:r>
            <a:r>
              <a:rPr lang="ru-RU" dirty="0" err="1"/>
              <a:t>әлеуметтік</a:t>
            </a:r>
            <a:r>
              <a:rPr lang="ru-RU" dirty="0"/>
              <a:t> </a:t>
            </a:r>
            <a:r>
              <a:rPr lang="ru-RU" dirty="0" err="1"/>
              <a:t>аударымдардың</a:t>
            </a:r>
            <a:r>
              <a:rPr lang="ru-RU" dirty="0"/>
              <a:t> </a:t>
            </a:r>
            <a:r>
              <a:rPr lang="ru-RU" dirty="0" err="1"/>
              <a:t>толық</a:t>
            </a:r>
            <a:r>
              <a:rPr lang="ru-RU" dirty="0"/>
              <a:t> </a:t>
            </a:r>
            <a:r>
              <a:rPr lang="ru-RU" dirty="0" err="1"/>
              <a:t>және</a:t>
            </a:r>
            <a:r>
              <a:rPr lang="ru-RU" dirty="0"/>
              <a:t> </a:t>
            </a:r>
            <a:r>
              <a:rPr lang="ru-RU" dirty="0" err="1"/>
              <a:t>уақтылы</a:t>
            </a:r>
            <a:r>
              <a:rPr lang="ru-RU" dirty="0"/>
              <a:t> </a:t>
            </a:r>
            <a:r>
              <a:rPr lang="ru-RU" dirty="0" err="1"/>
              <a:t>есептелуі</a:t>
            </a:r>
            <a:r>
              <a:rPr lang="ru-RU" dirty="0"/>
              <a:t> мен </a:t>
            </a:r>
            <a:r>
              <a:rPr lang="ru-RU" dirty="0" err="1"/>
              <a:t>төленуі</a:t>
            </a:r>
            <a:r>
              <a:rPr lang="ru-RU" dirty="0"/>
              <a:t> </a:t>
            </a:r>
            <a:r>
              <a:rPr lang="ru-RU" dirty="0" err="1"/>
              <a:t>бойынша</a:t>
            </a:r>
            <a:r>
              <a:rPr lang="ru-RU" dirty="0"/>
              <a:t> </a:t>
            </a:r>
            <a:r>
              <a:rPr lang="ru-RU" dirty="0" err="1"/>
              <a:t>салық</a:t>
            </a:r>
            <a:r>
              <a:rPr lang="ru-RU" dirty="0"/>
              <a:t> </a:t>
            </a:r>
            <a:r>
              <a:rPr lang="ru-RU" dirty="0" err="1"/>
              <a:t>қызметі</a:t>
            </a:r>
            <a:r>
              <a:rPr lang="ru-RU" dirty="0"/>
              <a:t> органы </a:t>
            </a:r>
            <a:r>
              <a:rPr lang="ru-RU" dirty="0" err="1"/>
              <a:t>салық</a:t>
            </a:r>
            <a:r>
              <a:rPr lang="ru-RU" dirty="0"/>
              <a:t> </a:t>
            </a:r>
            <a:r>
              <a:rPr lang="ru-RU" dirty="0" err="1"/>
              <a:t>төлеушіге</a:t>
            </a:r>
            <a:r>
              <a:rPr lang="ru-RU" dirty="0"/>
              <a:t> </a:t>
            </a:r>
            <a:r>
              <a:rPr lang="ru-RU" dirty="0" err="1"/>
              <a:t>қатысты</a:t>
            </a:r>
            <a:r>
              <a:rPr lang="ru-RU" dirty="0"/>
              <a:t> </a:t>
            </a:r>
            <a:r>
              <a:rPr lang="ru-RU" dirty="0" err="1"/>
              <a:t>жүргізетін</a:t>
            </a:r>
            <a:r>
              <a:rPr lang="ru-RU" dirty="0"/>
              <a:t> </a:t>
            </a:r>
            <a:r>
              <a:rPr lang="ru-RU" dirty="0" err="1"/>
              <a:t>тексеру</a:t>
            </a:r>
            <a:r>
              <a:rPr lang="ru-RU" dirty="0"/>
              <a:t>.</a:t>
            </a:r>
          </a:p>
          <a:p>
            <a:endParaRPr lang="ru-RU" dirty="0"/>
          </a:p>
        </p:txBody>
      </p:sp>
    </p:spTree>
    <p:extLst>
      <p:ext uri="{BB962C8B-B14F-4D97-AF65-F5344CB8AC3E}">
        <p14:creationId xmlns:p14="http://schemas.microsoft.com/office/powerpoint/2010/main" val="1469587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t>
            </a:r>
            <a:r>
              <a:rPr lang="ru-RU" sz="4000" b="1" i="1" dirty="0" err="1"/>
              <a:t>Тақырыптық</a:t>
            </a:r>
            <a:r>
              <a:rPr lang="ru-RU" sz="4000" b="1" dirty="0" err="1"/>
              <a:t>-мынадай</a:t>
            </a:r>
            <a:r>
              <a:rPr lang="ru-RU" sz="4000" b="1" dirty="0"/>
              <a:t> </a:t>
            </a:r>
            <a:r>
              <a:rPr lang="ru-RU" sz="4000" b="1" dirty="0" err="1"/>
              <a:t>мәселелер</a:t>
            </a:r>
            <a:r>
              <a:rPr lang="ru-RU" sz="4000" b="1" dirty="0"/>
              <a:t> </a:t>
            </a:r>
            <a:r>
              <a:rPr lang="ru-RU" sz="4000" b="1" dirty="0" err="1"/>
              <a:t>бойынша</a:t>
            </a:r>
            <a:r>
              <a:rPr lang="ru-RU" sz="4000" b="1" dirty="0"/>
              <a:t> </a:t>
            </a:r>
            <a:r>
              <a:rPr lang="ru-RU" sz="4000" b="1" dirty="0" err="1"/>
              <a:t>жүзеге</a:t>
            </a:r>
            <a:r>
              <a:rPr lang="ru-RU" sz="4000" b="1" dirty="0"/>
              <a:t> </a:t>
            </a:r>
            <a:r>
              <a:rPr lang="ru-RU" sz="4000" b="1" dirty="0" err="1"/>
              <a:t>асады</a:t>
            </a:r>
            <a:r>
              <a:rPr lang="ru-RU" sz="4000" b="1" dirty="0"/>
              <a:t>:</a:t>
            </a:r>
            <a:r>
              <a:rPr lang="ru-RU" dirty="0"/>
              <a:t/>
            </a:r>
            <a:br>
              <a:rPr lang="ru-RU" dirty="0"/>
            </a:br>
            <a:endParaRPr lang="ru-RU"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r>
              <a:rPr lang="ru-RU" dirty="0" smtClean="0"/>
              <a:t>1</a:t>
            </a:r>
            <a:r>
              <a:rPr lang="ru-RU" dirty="0"/>
              <a:t>) </a:t>
            </a:r>
            <a:r>
              <a:rPr lang="ru-RU" dirty="0" err="1"/>
              <a:t>Салықтар</a:t>
            </a:r>
            <a:r>
              <a:rPr lang="ru-RU" dirty="0"/>
              <a:t> мен </a:t>
            </a:r>
            <a:r>
              <a:rPr lang="ru-RU" dirty="0" err="1"/>
              <a:t>бюджетке</a:t>
            </a:r>
            <a:r>
              <a:rPr lang="ru-RU" dirty="0"/>
              <a:t> </a:t>
            </a:r>
            <a:r>
              <a:rPr lang="ru-RU" dirty="0" err="1"/>
              <a:t>төленетін</a:t>
            </a:r>
            <a:r>
              <a:rPr lang="ru-RU" dirty="0"/>
              <a:t> </a:t>
            </a:r>
            <a:r>
              <a:rPr lang="ru-RU" dirty="0" err="1"/>
              <a:t>басқа</a:t>
            </a:r>
            <a:r>
              <a:rPr lang="ru-RU" dirty="0"/>
              <a:t> да </a:t>
            </a:r>
            <a:r>
              <a:rPr lang="ru-RU" dirty="0" err="1"/>
              <a:t>міндетті</a:t>
            </a:r>
            <a:r>
              <a:rPr lang="ru-RU" dirty="0"/>
              <a:t> </a:t>
            </a:r>
            <a:r>
              <a:rPr lang="ru-RU" dirty="0" err="1"/>
              <a:t>төлемдердің</a:t>
            </a:r>
            <a:r>
              <a:rPr lang="ru-RU" dirty="0"/>
              <a:t> </a:t>
            </a:r>
            <a:r>
              <a:rPr lang="ru-RU" dirty="0" err="1"/>
              <a:t>нақты</a:t>
            </a:r>
            <a:r>
              <a:rPr lang="ru-RU" dirty="0"/>
              <a:t> </a:t>
            </a:r>
            <a:r>
              <a:rPr lang="ru-RU" dirty="0" err="1"/>
              <a:t>бір</a:t>
            </a:r>
            <a:r>
              <a:rPr lang="ru-RU" dirty="0"/>
              <a:t> </a:t>
            </a:r>
            <a:r>
              <a:rPr lang="ru-RU" dirty="0" err="1"/>
              <a:t>түрі</a:t>
            </a:r>
            <a:r>
              <a:rPr lang="ru-RU" dirty="0"/>
              <a:t> б\</a:t>
            </a:r>
            <a:r>
              <a:rPr lang="ru-RU" dirty="0" err="1"/>
              <a:t>ша</a:t>
            </a:r>
            <a:r>
              <a:rPr lang="ru-RU" dirty="0"/>
              <a:t> </a:t>
            </a:r>
            <a:r>
              <a:rPr lang="ru-RU" dirty="0" err="1"/>
              <a:t>салық</a:t>
            </a:r>
            <a:r>
              <a:rPr lang="ru-RU" dirty="0"/>
              <a:t> </a:t>
            </a:r>
            <a:r>
              <a:rPr lang="ru-RU" dirty="0" err="1"/>
              <a:t>міндеттемесінің</a:t>
            </a:r>
            <a:r>
              <a:rPr lang="ru-RU" dirty="0"/>
              <a:t> </a:t>
            </a:r>
            <a:r>
              <a:rPr lang="ru-RU" dirty="0" err="1"/>
              <a:t>орындалуын</a:t>
            </a:r>
            <a:r>
              <a:rPr lang="ru-RU" dirty="0"/>
              <a:t>;</a:t>
            </a:r>
          </a:p>
          <a:p>
            <a:r>
              <a:rPr lang="ru-RU" dirty="0"/>
              <a:t>2) </a:t>
            </a:r>
            <a:r>
              <a:rPr lang="ru-RU" dirty="0" err="1"/>
              <a:t>Міндетті</a:t>
            </a:r>
            <a:r>
              <a:rPr lang="ru-RU" dirty="0"/>
              <a:t> </a:t>
            </a:r>
            <a:r>
              <a:rPr lang="ru-RU" dirty="0" err="1"/>
              <a:t>зейнетақы</a:t>
            </a:r>
            <a:r>
              <a:rPr lang="ru-RU" dirty="0"/>
              <a:t> </a:t>
            </a:r>
            <a:r>
              <a:rPr lang="ru-RU" dirty="0" err="1"/>
              <a:t>жарналары</a:t>
            </a:r>
            <a:r>
              <a:rPr lang="ru-RU" dirty="0"/>
              <a:t> мен </a:t>
            </a:r>
            <a:r>
              <a:rPr lang="ru-RU" dirty="0" err="1"/>
              <a:t>әл</a:t>
            </a:r>
            <a:r>
              <a:rPr lang="ru-RU" dirty="0"/>
              <a:t>. </a:t>
            </a:r>
            <a:r>
              <a:rPr lang="ru-RU" dirty="0" err="1"/>
              <a:t>аударымдардың</a:t>
            </a:r>
            <a:r>
              <a:rPr lang="ru-RU" dirty="0"/>
              <a:t> </a:t>
            </a:r>
            <a:r>
              <a:rPr lang="ru-RU" dirty="0" err="1"/>
              <a:t>дұрыс</a:t>
            </a:r>
            <a:r>
              <a:rPr lang="ru-RU" dirty="0"/>
              <a:t>, </a:t>
            </a:r>
            <a:r>
              <a:rPr lang="ru-RU" dirty="0" err="1"/>
              <a:t>толық</a:t>
            </a:r>
            <a:r>
              <a:rPr lang="ru-RU" dirty="0"/>
              <a:t> </a:t>
            </a:r>
            <a:r>
              <a:rPr lang="ru-RU" dirty="0" err="1"/>
              <a:t>көлемде</a:t>
            </a:r>
            <a:r>
              <a:rPr lang="ru-RU" dirty="0"/>
              <a:t> </a:t>
            </a:r>
            <a:r>
              <a:rPr lang="ru-RU" dirty="0" err="1"/>
              <a:t>және</a:t>
            </a:r>
            <a:r>
              <a:rPr lang="ru-RU" dirty="0"/>
              <a:t> </a:t>
            </a:r>
            <a:r>
              <a:rPr lang="ru-RU" dirty="0" err="1"/>
              <a:t>уақытылы</a:t>
            </a:r>
            <a:r>
              <a:rPr lang="ru-RU" dirty="0"/>
              <a:t> </a:t>
            </a:r>
            <a:r>
              <a:rPr lang="ru-RU" dirty="0" err="1"/>
              <a:t>есептелуі</a:t>
            </a:r>
            <a:r>
              <a:rPr lang="ru-RU" dirty="0"/>
              <a:t>, </a:t>
            </a:r>
            <a:r>
              <a:rPr lang="ru-RU" dirty="0" err="1"/>
              <a:t>ұсталуы</a:t>
            </a:r>
            <a:r>
              <a:rPr lang="ru-RU" dirty="0"/>
              <a:t> </a:t>
            </a:r>
            <a:r>
              <a:rPr lang="ru-RU" dirty="0" err="1"/>
              <a:t>және</a:t>
            </a:r>
            <a:r>
              <a:rPr lang="ru-RU" dirty="0"/>
              <a:t> </a:t>
            </a:r>
            <a:r>
              <a:rPr lang="ru-RU" dirty="0" err="1"/>
              <a:t>аударылуы</a:t>
            </a:r>
            <a:r>
              <a:rPr lang="ru-RU" dirty="0"/>
              <a:t> б\</a:t>
            </a:r>
            <a:r>
              <a:rPr lang="ru-RU" dirty="0" err="1"/>
              <a:t>ша</a:t>
            </a:r>
            <a:r>
              <a:rPr lang="ru-RU" dirty="0"/>
              <a:t> </a:t>
            </a:r>
            <a:r>
              <a:rPr lang="ru-RU" dirty="0" err="1"/>
              <a:t>міндеттемені</a:t>
            </a:r>
            <a:r>
              <a:rPr lang="ru-RU" dirty="0"/>
              <a:t> </a:t>
            </a:r>
            <a:r>
              <a:rPr lang="ru-RU" dirty="0" err="1"/>
              <a:t>тексеру</a:t>
            </a:r>
            <a:r>
              <a:rPr lang="ru-RU" dirty="0"/>
              <a:t>;</a:t>
            </a:r>
          </a:p>
          <a:p>
            <a:r>
              <a:rPr lang="ru-RU" dirty="0"/>
              <a:t>3) </a:t>
            </a:r>
            <a:r>
              <a:rPr lang="ru-RU" dirty="0" err="1"/>
              <a:t>Трансфеттік</a:t>
            </a:r>
            <a:r>
              <a:rPr lang="ru-RU" dirty="0"/>
              <a:t> </a:t>
            </a:r>
            <a:r>
              <a:rPr lang="ru-RU" dirty="0" err="1"/>
              <a:t>баға</a:t>
            </a:r>
            <a:r>
              <a:rPr lang="ru-RU" dirty="0"/>
              <a:t> </a:t>
            </a:r>
            <a:r>
              <a:rPr lang="ru-RU" dirty="0" err="1"/>
              <a:t>белгілеу</a:t>
            </a:r>
            <a:r>
              <a:rPr lang="ru-RU" dirty="0"/>
              <a:t> </a:t>
            </a:r>
            <a:r>
              <a:rPr lang="ru-RU" dirty="0" err="1"/>
              <a:t>ережесінің</a:t>
            </a:r>
            <a:r>
              <a:rPr lang="ru-RU" dirty="0"/>
              <a:t> </a:t>
            </a:r>
            <a:r>
              <a:rPr lang="ru-RU" dirty="0" err="1"/>
              <a:t>сақталуын</a:t>
            </a:r>
            <a:r>
              <a:rPr lang="ru-RU" dirty="0"/>
              <a:t> </a:t>
            </a:r>
            <a:r>
              <a:rPr lang="ru-RU" dirty="0" err="1"/>
              <a:t>қам,ету</a:t>
            </a:r>
            <a:r>
              <a:rPr lang="ru-RU" dirty="0"/>
              <a:t>;</a:t>
            </a:r>
          </a:p>
          <a:p>
            <a:r>
              <a:rPr lang="ru-RU" dirty="0"/>
              <a:t>4) </a:t>
            </a:r>
            <a:r>
              <a:rPr lang="ru-RU" dirty="0" err="1"/>
              <a:t>Акцизделетін</a:t>
            </a:r>
            <a:r>
              <a:rPr lang="ru-RU" dirty="0"/>
              <a:t> </a:t>
            </a:r>
            <a:r>
              <a:rPr lang="ru-RU" dirty="0" err="1"/>
              <a:t>тауарлардың</a:t>
            </a:r>
            <a:r>
              <a:rPr lang="ru-RU" dirty="0"/>
              <a:t> </a:t>
            </a:r>
            <a:r>
              <a:rPr lang="ru-RU" dirty="0" err="1"/>
              <a:t>жекелеген</a:t>
            </a:r>
            <a:r>
              <a:rPr lang="ru-RU" dirty="0"/>
              <a:t> </a:t>
            </a:r>
            <a:r>
              <a:rPr lang="ru-RU" dirty="0" err="1"/>
              <a:t>түрлерінің</a:t>
            </a:r>
            <a:r>
              <a:rPr lang="ru-RU" dirty="0"/>
              <a:t> </a:t>
            </a:r>
            <a:r>
              <a:rPr lang="ru-RU" dirty="0" err="1"/>
              <a:t>өндірісі</a:t>
            </a:r>
            <a:r>
              <a:rPr lang="ru-RU" dirty="0"/>
              <a:t> мен </a:t>
            </a:r>
            <a:r>
              <a:rPr lang="ru-RU" dirty="0" err="1"/>
              <a:t>айналымын</a:t>
            </a:r>
            <a:r>
              <a:rPr lang="ru-RU" dirty="0"/>
              <a:t> </a:t>
            </a:r>
            <a:r>
              <a:rPr lang="ru-RU" dirty="0" err="1"/>
              <a:t>мемлекет</a:t>
            </a:r>
            <a:r>
              <a:rPr lang="ru-RU" dirty="0"/>
              <a:t> </a:t>
            </a:r>
            <a:r>
              <a:rPr lang="ru-RU" dirty="0" err="1"/>
              <a:t>тарапынан</a:t>
            </a:r>
            <a:r>
              <a:rPr lang="ru-RU" dirty="0"/>
              <a:t> </a:t>
            </a:r>
            <a:r>
              <a:rPr lang="ru-RU" dirty="0" err="1"/>
              <a:t>қадағалау</a:t>
            </a:r>
            <a:r>
              <a:rPr lang="ru-RU" dirty="0"/>
              <a:t>;</a:t>
            </a:r>
          </a:p>
          <a:p>
            <a:r>
              <a:rPr lang="ru-RU" dirty="0"/>
              <a:t>5) Сот </a:t>
            </a:r>
            <a:r>
              <a:rPr lang="ru-RU" dirty="0" err="1"/>
              <a:t>үкімі</a:t>
            </a:r>
            <a:r>
              <a:rPr lang="ru-RU" dirty="0"/>
              <a:t> </a:t>
            </a:r>
            <a:r>
              <a:rPr lang="ru-RU" dirty="0" err="1"/>
              <a:t>негізінде</a:t>
            </a:r>
            <a:r>
              <a:rPr lang="ru-RU" dirty="0"/>
              <a:t> </a:t>
            </a:r>
            <a:r>
              <a:rPr lang="ru-RU" dirty="0" err="1"/>
              <a:t>жалған</a:t>
            </a:r>
            <a:r>
              <a:rPr lang="ru-RU" dirty="0"/>
              <a:t> </a:t>
            </a:r>
            <a:r>
              <a:rPr lang="ru-RU" dirty="0" err="1"/>
              <a:t>к.о</a:t>
            </a:r>
            <a:r>
              <a:rPr lang="ru-RU" dirty="0"/>
              <a:t>. </a:t>
            </a:r>
            <a:r>
              <a:rPr lang="ru-RU" dirty="0" err="1"/>
              <a:t>деп</a:t>
            </a:r>
            <a:r>
              <a:rPr lang="ru-RU" dirty="0"/>
              <a:t> </a:t>
            </a:r>
            <a:r>
              <a:rPr lang="ru-RU" dirty="0" err="1"/>
              <a:t>танылған</a:t>
            </a:r>
            <a:r>
              <a:rPr lang="ru-RU" dirty="0"/>
              <a:t> </a:t>
            </a:r>
            <a:r>
              <a:rPr lang="ru-RU" dirty="0" err="1"/>
              <a:t>салық</a:t>
            </a:r>
            <a:r>
              <a:rPr lang="ru-RU" dirty="0"/>
              <a:t> </a:t>
            </a:r>
            <a:r>
              <a:rPr lang="ru-RU" dirty="0" err="1"/>
              <a:t>төлеушінің</a:t>
            </a:r>
            <a:r>
              <a:rPr lang="ru-RU" dirty="0"/>
              <a:t> </a:t>
            </a:r>
            <a:r>
              <a:rPr lang="ru-RU" dirty="0" err="1"/>
              <a:t>операциялары</a:t>
            </a:r>
            <a:r>
              <a:rPr lang="ru-RU" dirty="0"/>
              <a:t> </a:t>
            </a:r>
            <a:r>
              <a:rPr lang="ru-RU" dirty="0" err="1"/>
              <a:t>және</a:t>
            </a:r>
            <a:r>
              <a:rPr lang="ru-RU" dirty="0"/>
              <a:t> </a:t>
            </a:r>
            <a:r>
              <a:rPr lang="ru-RU" dirty="0" err="1"/>
              <a:t>ол</a:t>
            </a:r>
            <a:r>
              <a:rPr lang="ru-RU" dirty="0"/>
              <a:t> б\</a:t>
            </a:r>
            <a:r>
              <a:rPr lang="ru-RU" dirty="0" err="1"/>
              <a:t>ша</a:t>
            </a:r>
            <a:r>
              <a:rPr lang="ru-RU" dirty="0"/>
              <a:t> </a:t>
            </a:r>
            <a:r>
              <a:rPr lang="ru-RU" dirty="0" err="1"/>
              <a:t>салық</a:t>
            </a:r>
            <a:r>
              <a:rPr lang="ru-RU" dirty="0"/>
              <a:t> </a:t>
            </a:r>
            <a:r>
              <a:rPr lang="ru-RU" dirty="0" err="1"/>
              <a:t>міндеттемелерін</a:t>
            </a:r>
            <a:r>
              <a:rPr lang="ru-RU" dirty="0"/>
              <a:t> </a:t>
            </a:r>
            <a:r>
              <a:rPr lang="ru-RU" dirty="0" err="1"/>
              <a:t>айқындау</a:t>
            </a:r>
            <a:r>
              <a:rPr lang="ru-RU" dirty="0"/>
              <a:t>;</a:t>
            </a:r>
          </a:p>
          <a:p>
            <a:r>
              <a:rPr lang="ru-RU" dirty="0"/>
              <a:t>6) </a:t>
            </a:r>
            <a:r>
              <a:rPr lang="ru-RU" dirty="0" err="1"/>
              <a:t>Халықаралық</a:t>
            </a:r>
            <a:r>
              <a:rPr lang="ru-RU" dirty="0"/>
              <a:t> </a:t>
            </a:r>
            <a:r>
              <a:rPr lang="ru-RU" dirty="0" err="1"/>
              <a:t>салық</a:t>
            </a:r>
            <a:r>
              <a:rPr lang="ru-RU" dirty="0"/>
              <a:t> салу </a:t>
            </a:r>
            <a:r>
              <a:rPr lang="ru-RU" dirty="0" err="1"/>
              <a:t>келісімінің</a:t>
            </a:r>
            <a:r>
              <a:rPr lang="ru-RU" dirty="0"/>
              <a:t> </a:t>
            </a:r>
            <a:r>
              <a:rPr lang="ru-RU" dirty="0" err="1"/>
              <a:t>орындалуын</a:t>
            </a:r>
            <a:r>
              <a:rPr lang="ru-RU" dirty="0"/>
              <a:t> </a:t>
            </a:r>
            <a:r>
              <a:rPr lang="ru-RU" dirty="0" err="1"/>
              <a:t>бақылау</a:t>
            </a:r>
            <a:r>
              <a:rPr lang="ru-RU" dirty="0"/>
              <a:t>;</a:t>
            </a:r>
          </a:p>
          <a:p>
            <a:r>
              <a:rPr lang="ru-RU" dirty="0"/>
              <a:t>7) </a:t>
            </a:r>
            <a:r>
              <a:rPr lang="ru-RU" dirty="0" err="1"/>
              <a:t>Камералдық</a:t>
            </a:r>
            <a:r>
              <a:rPr lang="ru-RU" dirty="0"/>
              <a:t> </a:t>
            </a:r>
            <a:r>
              <a:rPr lang="ru-RU" dirty="0" err="1"/>
              <a:t>бақылау</a:t>
            </a:r>
            <a:r>
              <a:rPr lang="ru-RU" dirty="0"/>
              <a:t> </a:t>
            </a:r>
            <a:r>
              <a:rPr lang="ru-RU" dirty="0" err="1"/>
              <a:t>нәтижесі</a:t>
            </a:r>
            <a:r>
              <a:rPr lang="ru-RU" dirty="0"/>
              <a:t> б\</a:t>
            </a:r>
            <a:r>
              <a:rPr lang="ru-RU" dirty="0" err="1"/>
              <a:t>ша</a:t>
            </a:r>
            <a:r>
              <a:rPr lang="ru-RU" dirty="0"/>
              <a:t> </a:t>
            </a:r>
            <a:r>
              <a:rPr lang="ru-RU" dirty="0" err="1"/>
              <a:t>анықталған</a:t>
            </a:r>
            <a:r>
              <a:rPr lang="ru-RU" dirty="0"/>
              <a:t> </a:t>
            </a:r>
            <a:r>
              <a:rPr lang="ru-RU" dirty="0" err="1"/>
              <a:t>бұзушылықтарды</a:t>
            </a:r>
            <a:r>
              <a:rPr lang="ru-RU" dirty="0"/>
              <a:t> </a:t>
            </a:r>
            <a:r>
              <a:rPr lang="ru-RU" dirty="0" err="1"/>
              <a:t>жою</a:t>
            </a:r>
            <a:r>
              <a:rPr lang="ru-RU" dirty="0"/>
              <a:t> </a:t>
            </a:r>
            <a:r>
              <a:rPr lang="ru-RU" dirty="0" err="1"/>
              <a:t>барысын</a:t>
            </a:r>
            <a:r>
              <a:rPr lang="ru-RU" dirty="0"/>
              <a:t> </a:t>
            </a:r>
            <a:r>
              <a:rPr lang="ru-RU" dirty="0" err="1"/>
              <a:t>тексеру</a:t>
            </a:r>
            <a:r>
              <a:rPr lang="ru-RU" dirty="0"/>
              <a:t>.</a:t>
            </a:r>
          </a:p>
          <a:p>
            <a:endParaRPr lang="ru-RU" dirty="0"/>
          </a:p>
        </p:txBody>
      </p:sp>
    </p:spTree>
    <p:extLst>
      <p:ext uri="{BB962C8B-B14F-4D97-AF65-F5344CB8AC3E}">
        <p14:creationId xmlns:p14="http://schemas.microsoft.com/office/powerpoint/2010/main" val="3849156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p>
            <a:r>
              <a:rPr lang="ru-RU" sz="6200" dirty="0"/>
              <a:t>- </a:t>
            </a:r>
            <a:r>
              <a:rPr lang="ru-RU" sz="6200" i="1" dirty="0" err="1"/>
              <a:t>Қарсы</a:t>
            </a:r>
            <a:r>
              <a:rPr lang="ru-RU" sz="6200" i="1" dirty="0"/>
              <a:t> </a:t>
            </a:r>
            <a:r>
              <a:rPr lang="ru-RU" sz="6200" dirty="0"/>
              <a:t>- </a:t>
            </a:r>
            <a:r>
              <a:rPr lang="ru-RU" sz="6200" dirty="0" err="1"/>
              <a:t>салық</a:t>
            </a:r>
            <a:r>
              <a:rPr lang="ru-RU" sz="6200" dirty="0"/>
              <a:t> </a:t>
            </a:r>
            <a:r>
              <a:rPr lang="ru-RU" sz="6200" dirty="0" err="1"/>
              <a:t>қызметі</a:t>
            </a:r>
            <a:r>
              <a:rPr lang="ru-RU" sz="6200" dirty="0"/>
              <a:t> органы </a:t>
            </a:r>
            <a:r>
              <a:rPr lang="ru-RU" sz="6200" dirty="0" err="1"/>
              <a:t>салық</a:t>
            </a:r>
            <a:r>
              <a:rPr lang="ru-RU" sz="6200" dirty="0"/>
              <a:t> </a:t>
            </a:r>
            <a:r>
              <a:rPr lang="ru-RU" sz="6200" dirty="0" err="1"/>
              <a:t>төлеушімен</a:t>
            </a:r>
            <a:r>
              <a:rPr lang="ru-RU" sz="6200" dirty="0"/>
              <a:t> (</a:t>
            </a:r>
            <a:r>
              <a:rPr lang="ru-RU" sz="6200" dirty="0" err="1"/>
              <a:t>салық</a:t>
            </a:r>
            <a:r>
              <a:rPr lang="ru-RU" sz="6200" dirty="0"/>
              <a:t> </a:t>
            </a:r>
            <a:r>
              <a:rPr lang="ru-RU" sz="6200" dirty="0" err="1"/>
              <a:t>агентімен</a:t>
            </a:r>
            <a:r>
              <a:rPr lang="ru-RU" sz="6200" dirty="0"/>
              <a:t>) </a:t>
            </a:r>
            <a:r>
              <a:rPr lang="ru-RU" sz="6200" dirty="0" err="1"/>
              <a:t>операцияларды</a:t>
            </a:r>
            <a:r>
              <a:rPr lang="ru-RU" sz="6200" dirty="0"/>
              <a:t> </a:t>
            </a:r>
            <a:r>
              <a:rPr lang="ru-RU" sz="6200" dirty="0" err="1"/>
              <a:t>жүзеге</a:t>
            </a:r>
            <a:r>
              <a:rPr lang="ru-RU" sz="6200" dirty="0"/>
              <a:t> </a:t>
            </a:r>
            <a:r>
              <a:rPr lang="ru-RU" sz="6200" dirty="0" err="1"/>
              <a:t>асыратын</a:t>
            </a:r>
            <a:r>
              <a:rPr lang="ru-RU" sz="6200" dirty="0"/>
              <a:t> </a:t>
            </a:r>
            <a:r>
              <a:rPr lang="ru-RU" sz="6200" dirty="0" err="1"/>
              <a:t>тұлғаларға</a:t>
            </a:r>
            <a:r>
              <a:rPr lang="ru-RU" sz="6200" dirty="0"/>
              <a:t> </a:t>
            </a:r>
            <a:r>
              <a:rPr lang="ru-RU" sz="6200" dirty="0" err="1"/>
              <a:t>қатысты</a:t>
            </a:r>
            <a:r>
              <a:rPr lang="ru-RU" sz="6200" dirty="0"/>
              <a:t> </a:t>
            </a:r>
            <a:r>
              <a:rPr lang="ru-RU" sz="6200" dirty="0" err="1"/>
              <a:t>жүргізетін</a:t>
            </a:r>
            <a:r>
              <a:rPr lang="ru-RU" sz="6200" dirty="0"/>
              <a:t> </a:t>
            </a:r>
            <a:r>
              <a:rPr lang="ru-RU" sz="6200" dirty="0" err="1"/>
              <a:t>тексеру</a:t>
            </a:r>
            <a:r>
              <a:rPr lang="ru-RU" sz="6200" dirty="0"/>
              <a:t>, </a:t>
            </a:r>
            <a:r>
              <a:rPr lang="ru-RU" sz="6200" dirty="0" err="1"/>
              <a:t>салық</a:t>
            </a:r>
            <a:r>
              <a:rPr lang="ru-RU" sz="6200" dirty="0"/>
              <a:t> </a:t>
            </a:r>
            <a:r>
              <a:rPr lang="ru-RU" sz="6200" dirty="0" err="1"/>
              <a:t>қызметі</a:t>
            </a:r>
            <a:r>
              <a:rPr lang="ru-RU" sz="6200" dirty="0"/>
              <a:t> </a:t>
            </a:r>
            <a:r>
              <a:rPr lang="ru-RU" sz="6200" dirty="0" err="1"/>
              <a:t>органдары</a:t>
            </a:r>
            <a:r>
              <a:rPr lang="ru-RU" sz="6200" dirty="0"/>
              <a:t> </a:t>
            </a:r>
            <a:r>
              <a:rPr lang="ru-RU" sz="6200" dirty="0" err="1"/>
              <a:t>аталған</a:t>
            </a:r>
            <a:r>
              <a:rPr lang="ru-RU" sz="6200" dirty="0"/>
              <a:t> </a:t>
            </a:r>
            <a:r>
              <a:rPr lang="ru-RU" sz="6200" dirty="0" err="1"/>
              <a:t>салық</a:t>
            </a:r>
            <a:r>
              <a:rPr lang="ru-RU" sz="6200" dirty="0"/>
              <a:t> </a:t>
            </a:r>
            <a:r>
              <a:rPr lang="ru-RU" sz="6200" dirty="0" err="1"/>
              <a:t>төлеушіні</a:t>
            </a:r>
            <a:r>
              <a:rPr lang="ru-RU" sz="6200" dirty="0"/>
              <a:t> </a:t>
            </a:r>
            <a:r>
              <a:rPr lang="ru-RU" sz="6200" dirty="0" err="1"/>
              <a:t>тексеру</a:t>
            </a:r>
            <a:r>
              <a:rPr lang="ru-RU" sz="6200" dirty="0"/>
              <a:t> </a:t>
            </a:r>
            <a:r>
              <a:rPr lang="ru-RU" sz="6200" dirty="0" err="1"/>
              <a:t>барысында</a:t>
            </a:r>
            <a:r>
              <a:rPr lang="ru-RU" sz="6200" dirty="0"/>
              <a:t> </a:t>
            </a:r>
            <a:r>
              <a:rPr lang="ru-RU" sz="6200" dirty="0" err="1"/>
              <a:t>пайдалану</a:t>
            </a:r>
            <a:r>
              <a:rPr lang="ru-RU" sz="6200" dirty="0"/>
              <a:t> </a:t>
            </a:r>
            <a:r>
              <a:rPr lang="ru-RU" sz="6200" dirty="0" err="1"/>
              <a:t>үшін</a:t>
            </a:r>
            <a:r>
              <a:rPr lang="ru-RU" sz="6200" dirty="0"/>
              <a:t> </a:t>
            </a:r>
            <a:r>
              <a:rPr lang="ru-RU" sz="6200" dirty="0" err="1"/>
              <a:t>осындай</a:t>
            </a:r>
            <a:r>
              <a:rPr lang="ru-RU" sz="6200" dirty="0"/>
              <a:t> </a:t>
            </a:r>
            <a:r>
              <a:rPr lang="ru-RU" sz="6200" dirty="0" err="1"/>
              <a:t>операциялар</a:t>
            </a:r>
            <a:r>
              <a:rPr lang="ru-RU" sz="6200" dirty="0"/>
              <a:t> </a:t>
            </a:r>
            <a:r>
              <a:rPr lang="ru-RU" sz="6200" dirty="0" err="1"/>
              <a:t>туралы</a:t>
            </a:r>
            <a:r>
              <a:rPr lang="ru-RU" sz="6200" dirty="0"/>
              <a:t> </a:t>
            </a:r>
            <a:r>
              <a:rPr lang="ru-RU" sz="6200" dirty="0" err="1"/>
              <a:t>қосымша</a:t>
            </a:r>
            <a:r>
              <a:rPr lang="ru-RU" sz="6200" dirty="0"/>
              <a:t> </a:t>
            </a:r>
            <a:r>
              <a:rPr lang="ru-RU" sz="6200" dirty="0" err="1"/>
              <a:t>ақпарат</a:t>
            </a:r>
            <a:r>
              <a:rPr lang="ru-RU" sz="6200" dirty="0"/>
              <a:t> </a:t>
            </a:r>
            <a:r>
              <a:rPr lang="ru-RU" sz="6200" dirty="0" err="1"/>
              <a:t>алу</a:t>
            </a:r>
            <a:r>
              <a:rPr lang="ru-RU" sz="6200" dirty="0"/>
              <a:t> </a:t>
            </a:r>
            <a:r>
              <a:rPr lang="ru-RU" sz="6200" dirty="0" err="1"/>
              <a:t>мақсатында</a:t>
            </a:r>
            <a:r>
              <a:rPr lang="ru-RU" sz="6200" dirty="0"/>
              <a:t> </a:t>
            </a:r>
            <a:r>
              <a:rPr lang="ru-RU" sz="6200" dirty="0" err="1"/>
              <a:t>оған</a:t>
            </a:r>
            <a:r>
              <a:rPr lang="ru-RU" sz="6200" dirty="0"/>
              <a:t> </a:t>
            </a:r>
            <a:r>
              <a:rPr lang="ru-RU" sz="6200" dirty="0" err="1"/>
              <a:t>қатысты</a:t>
            </a:r>
            <a:r>
              <a:rPr lang="ru-RU" sz="6200" dirty="0"/>
              <a:t> </a:t>
            </a:r>
            <a:r>
              <a:rPr lang="ru-RU" sz="6200" dirty="0" err="1"/>
              <a:t>тақырыптық</a:t>
            </a:r>
            <a:r>
              <a:rPr lang="ru-RU" sz="6200" dirty="0"/>
              <a:t>, </a:t>
            </a:r>
            <a:r>
              <a:rPr lang="ru-RU" sz="6200" dirty="0" err="1"/>
              <a:t>кешенді</a:t>
            </a:r>
            <a:r>
              <a:rPr lang="ru-RU" sz="6200" dirty="0"/>
              <a:t> </a:t>
            </a:r>
            <a:r>
              <a:rPr lang="ru-RU" sz="6200" dirty="0" err="1"/>
              <a:t>тексеру</a:t>
            </a:r>
            <a:r>
              <a:rPr lang="ru-RU" sz="6200" dirty="0"/>
              <a:t> </a:t>
            </a:r>
            <a:r>
              <a:rPr lang="ru-RU" sz="6200" dirty="0" err="1"/>
              <a:t>жүргізеді</a:t>
            </a:r>
            <a:r>
              <a:rPr lang="ru-RU" sz="6200" dirty="0"/>
              <a:t>.</a:t>
            </a:r>
          </a:p>
          <a:p>
            <a:r>
              <a:rPr lang="ru-RU" sz="6200" b="1" dirty="0">
                <a:solidFill>
                  <a:srgbClr val="FF0000"/>
                </a:solidFill>
              </a:rPr>
              <a:t>- </a:t>
            </a:r>
            <a:r>
              <a:rPr lang="ru-RU" sz="6200" b="1" i="1" dirty="0" err="1">
                <a:solidFill>
                  <a:srgbClr val="FF0000"/>
                </a:solidFill>
              </a:rPr>
              <a:t>Қосымша</a:t>
            </a:r>
            <a:r>
              <a:rPr lang="ru-RU" sz="6200" b="1" dirty="0">
                <a:solidFill>
                  <a:srgbClr val="FF0000"/>
                </a:solidFill>
              </a:rPr>
              <a:t>- СҚО-ң </a:t>
            </a:r>
            <a:r>
              <a:rPr lang="ru-RU" sz="6200" b="1" dirty="0" err="1">
                <a:solidFill>
                  <a:srgbClr val="FF0000"/>
                </a:solidFill>
              </a:rPr>
              <a:t>шешімі</a:t>
            </a:r>
            <a:r>
              <a:rPr lang="ru-RU" sz="6200" b="1" dirty="0">
                <a:solidFill>
                  <a:srgbClr val="FF0000"/>
                </a:solidFill>
              </a:rPr>
              <a:t> </a:t>
            </a:r>
            <a:r>
              <a:rPr lang="ru-RU" sz="6200" b="1" dirty="0" err="1">
                <a:solidFill>
                  <a:srgbClr val="FF0000"/>
                </a:solidFill>
              </a:rPr>
              <a:t>негізінде</a:t>
            </a:r>
            <a:r>
              <a:rPr lang="ru-RU" sz="6200" b="1" dirty="0">
                <a:solidFill>
                  <a:srgbClr val="FF0000"/>
                </a:solidFill>
              </a:rPr>
              <a:t> </a:t>
            </a:r>
            <a:r>
              <a:rPr lang="ru-RU" sz="6200" b="1" dirty="0" err="1">
                <a:solidFill>
                  <a:srgbClr val="FF0000"/>
                </a:solidFill>
              </a:rPr>
              <a:t>мынадай</a:t>
            </a:r>
            <a:r>
              <a:rPr lang="ru-RU" sz="6200" b="1" dirty="0">
                <a:solidFill>
                  <a:srgbClr val="FF0000"/>
                </a:solidFill>
              </a:rPr>
              <a:t> </a:t>
            </a:r>
            <a:r>
              <a:rPr lang="ru-RU" sz="6200" b="1" dirty="0" err="1">
                <a:solidFill>
                  <a:srgbClr val="FF0000"/>
                </a:solidFill>
              </a:rPr>
              <a:t>мәселелер</a:t>
            </a:r>
            <a:r>
              <a:rPr lang="ru-RU" sz="6200" b="1" dirty="0">
                <a:solidFill>
                  <a:srgbClr val="FF0000"/>
                </a:solidFill>
              </a:rPr>
              <a:t> б\</a:t>
            </a:r>
            <a:r>
              <a:rPr lang="ru-RU" sz="6200" b="1" dirty="0" err="1">
                <a:solidFill>
                  <a:srgbClr val="FF0000"/>
                </a:solidFill>
              </a:rPr>
              <a:t>ша</a:t>
            </a:r>
            <a:r>
              <a:rPr lang="ru-RU" sz="6200" b="1" dirty="0">
                <a:solidFill>
                  <a:srgbClr val="FF0000"/>
                </a:solidFill>
              </a:rPr>
              <a:t> </a:t>
            </a:r>
            <a:r>
              <a:rPr lang="ru-RU" sz="6200" b="1" dirty="0" err="1">
                <a:solidFill>
                  <a:srgbClr val="FF0000"/>
                </a:solidFill>
              </a:rPr>
              <a:t>ж.а</a:t>
            </a:r>
            <a:r>
              <a:rPr lang="ru-RU" sz="6200" b="1" dirty="0">
                <a:solidFill>
                  <a:srgbClr val="FF0000"/>
                </a:solidFill>
              </a:rPr>
              <a:t>. </a:t>
            </a:r>
            <a:r>
              <a:rPr lang="ru-RU" sz="6200" b="1" dirty="0" err="1">
                <a:solidFill>
                  <a:srgbClr val="FF0000"/>
                </a:solidFill>
              </a:rPr>
              <a:t>бақылау</a:t>
            </a:r>
            <a:r>
              <a:rPr lang="ru-RU" sz="6200" b="1" dirty="0">
                <a:solidFill>
                  <a:srgbClr val="FF0000"/>
                </a:solidFill>
              </a:rPr>
              <a:t> </a:t>
            </a:r>
            <a:r>
              <a:rPr lang="ru-RU" sz="6200" b="1" dirty="0" err="1">
                <a:solidFill>
                  <a:srgbClr val="FF0000"/>
                </a:solidFill>
              </a:rPr>
              <a:t>түрі</a:t>
            </a:r>
            <a:r>
              <a:rPr lang="ru-RU" sz="6200" b="1" dirty="0">
                <a:solidFill>
                  <a:srgbClr val="FF0000"/>
                </a:solidFill>
              </a:rPr>
              <a:t>:</a:t>
            </a:r>
          </a:p>
          <a:p>
            <a:r>
              <a:rPr lang="ru-RU" sz="6200" dirty="0"/>
              <a:t>1) </a:t>
            </a:r>
            <a:r>
              <a:rPr lang="ru-RU" sz="6200" dirty="0" err="1"/>
              <a:t>Екі</a:t>
            </a:r>
            <a:r>
              <a:rPr lang="ru-RU" sz="6200" dirty="0"/>
              <a:t> </a:t>
            </a:r>
            <a:r>
              <a:rPr lang="ru-RU" sz="6200" dirty="0" err="1"/>
              <a:t>жақты</a:t>
            </a:r>
            <a:r>
              <a:rPr lang="ru-RU" sz="6200" dirty="0"/>
              <a:t> </a:t>
            </a:r>
            <a:r>
              <a:rPr lang="ru-RU" sz="6200" dirty="0" err="1"/>
              <a:t>салық</a:t>
            </a:r>
            <a:r>
              <a:rPr lang="ru-RU" sz="6200" dirty="0"/>
              <a:t> </a:t>
            </a:r>
            <a:r>
              <a:rPr lang="ru-RU" sz="6200" dirty="0" err="1"/>
              <a:t>салуды</a:t>
            </a:r>
            <a:r>
              <a:rPr lang="ru-RU" sz="6200" dirty="0"/>
              <a:t> </a:t>
            </a:r>
            <a:r>
              <a:rPr lang="ru-RU" sz="6200" dirty="0" err="1"/>
              <a:t>болдырмау</a:t>
            </a:r>
            <a:r>
              <a:rPr lang="ru-RU" sz="6200" dirty="0"/>
              <a:t> </a:t>
            </a:r>
            <a:r>
              <a:rPr lang="ru-RU" sz="6200" dirty="0" err="1"/>
              <a:t>мақсатында</a:t>
            </a:r>
            <a:r>
              <a:rPr lang="ru-RU" sz="6200" dirty="0"/>
              <a:t> </a:t>
            </a:r>
            <a:r>
              <a:rPr lang="ru-RU" sz="6200" dirty="0" err="1"/>
              <a:t>халықаралық</a:t>
            </a:r>
            <a:r>
              <a:rPr lang="ru-RU" sz="6200" dirty="0"/>
              <a:t> </a:t>
            </a:r>
            <a:r>
              <a:rPr lang="ru-RU" sz="6200" dirty="0" err="1"/>
              <a:t>салық</a:t>
            </a:r>
            <a:r>
              <a:rPr lang="ru-RU" sz="6200" dirty="0"/>
              <a:t> салу </a:t>
            </a:r>
            <a:r>
              <a:rPr lang="ru-RU" sz="6200" dirty="0" err="1"/>
              <a:t>келісімшарты</a:t>
            </a:r>
            <a:r>
              <a:rPr lang="ru-RU" sz="6200" dirty="0"/>
              <a:t> </a:t>
            </a:r>
            <a:r>
              <a:rPr lang="ru-RU" sz="6200" dirty="0" err="1"/>
              <a:t>талаптарының</a:t>
            </a:r>
            <a:r>
              <a:rPr lang="ru-RU" sz="6200" dirty="0"/>
              <a:t> </a:t>
            </a:r>
            <a:r>
              <a:rPr lang="ru-RU" sz="6200" dirty="0" err="1"/>
              <a:t>сақталуын</a:t>
            </a:r>
            <a:r>
              <a:rPr lang="ru-RU" sz="6200" dirty="0"/>
              <a:t> </a:t>
            </a:r>
            <a:r>
              <a:rPr lang="ru-RU" sz="6200" dirty="0" err="1"/>
              <a:t>бақылау</a:t>
            </a:r>
            <a:r>
              <a:rPr lang="ru-RU" sz="6200" dirty="0"/>
              <a:t>;</a:t>
            </a:r>
          </a:p>
          <a:p>
            <a:r>
              <a:rPr lang="ru-RU" sz="6200" dirty="0"/>
              <a:t>2) </a:t>
            </a:r>
            <a:r>
              <a:rPr lang="ru-RU" sz="6200" dirty="0" err="1"/>
              <a:t>Салық</a:t>
            </a:r>
            <a:r>
              <a:rPr lang="ru-RU" sz="6200" dirty="0"/>
              <a:t> </a:t>
            </a:r>
            <a:r>
              <a:rPr lang="ru-RU" sz="6200" dirty="0" err="1"/>
              <a:t>төлеушінің</a:t>
            </a:r>
            <a:r>
              <a:rPr lang="ru-RU" sz="6200" dirty="0"/>
              <a:t> </a:t>
            </a:r>
            <a:r>
              <a:rPr lang="ru-RU" sz="6200" dirty="0" err="1"/>
              <a:t>шағымы</a:t>
            </a:r>
            <a:r>
              <a:rPr lang="ru-RU" sz="6200" dirty="0"/>
              <a:t> </a:t>
            </a:r>
            <a:r>
              <a:rPr lang="ru-RU" sz="6200" dirty="0" err="1"/>
              <a:t>немесе</a:t>
            </a:r>
            <a:r>
              <a:rPr lang="ru-RU" sz="6200" dirty="0"/>
              <a:t> </a:t>
            </a:r>
            <a:r>
              <a:rPr lang="ru-RU" sz="6200" dirty="0" err="1"/>
              <a:t>жоғарғы</a:t>
            </a:r>
            <a:r>
              <a:rPr lang="ru-RU" sz="6200" dirty="0"/>
              <a:t> </a:t>
            </a:r>
            <a:r>
              <a:rPr lang="ru-RU" sz="6200" dirty="0" err="1"/>
              <a:t>тұрған</a:t>
            </a:r>
            <a:r>
              <a:rPr lang="ru-RU" sz="6200" dirty="0"/>
              <a:t> СҚО-на </a:t>
            </a:r>
            <a:r>
              <a:rPr lang="ru-RU" sz="6200" dirty="0" err="1"/>
              <a:t>түскен</a:t>
            </a:r>
            <a:r>
              <a:rPr lang="ru-RU" sz="6200" dirty="0"/>
              <a:t> </a:t>
            </a:r>
            <a:r>
              <a:rPr lang="ru-RU" sz="6200" dirty="0" err="1"/>
              <a:t>шағымды</a:t>
            </a:r>
            <a:r>
              <a:rPr lang="ru-RU" sz="6200" dirty="0"/>
              <a:t> </a:t>
            </a:r>
            <a:r>
              <a:rPr lang="ru-RU" sz="6200" dirty="0" err="1"/>
              <a:t>қарау</a:t>
            </a:r>
            <a:r>
              <a:rPr lang="ru-RU" sz="6200" dirty="0"/>
              <a:t> </a:t>
            </a:r>
            <a:r>
              <a:rPr lang="ru-RU" sz="6200" dirty="0" err="1"/>
              <a:t>бойынша</a:t>
            </a:r>
            <a:r>
              <a:rPr lang="ru-RU" sz="6200" dirty="0"/>
              <a:t>;</a:t>
            </a:r>
          </a:p>
          <a:p>
            <a:r>
              <a:rPr lang="ru-RU" sz="6200" dirty="0"/>
              <a:t>3) Резидент </a:t>
            </a:r>
            <a:r>
              <a:rPr lang="ru-RU" sz="6200" dirty="0" err="1"/>
              <a:t>емес</a:t>
            </a:r>
            <a:r>
              <a:rPr lang="ru-RU" sz="6200" dirty="0"/>
              <a:t> </a:t>
            </a:r>
            <a:r>
              <a:rPr lang="ru-RU" sz="6200" dirty="0" err="1"/>
              <a:t>салық</a:t>
            </a:r>
            <a:r>
              <a:rPr lang="ru-RU" sz="6200" dirty="0"/>
              <a:t> </a:t>
            </a:r>
            <a:r>
              <a:rPr lang="ru-RU" sz="6200" dirty="0" err="1"/>
              <a:t>төлеушілердің</a:t>
            </a:r>
            <a:r>
              <a:rPr lang="ru-RU" sz="6200" dirty="0"/>
              <a:t> </a:t>
            </a:r>
            <a:r>
              <a:rPr lang="ru-RU" sz="6200" dirty="0" err="1"/>
              <a:t>салық</a:t>
            </a:r>
            <a:r>
              <a:rPr lang="ru-RU" sz="6200" dirty="0"/>
              <a:t> </a:t>
            </a:r>
            <a:r>
              <a:rPr lang="ru-RU" sz="6200" dirty="0" err="1"/>
              <a:t>өтінімін</a:t>
            </a:r>
            <a:r>
              <a:rPr lang="ru-RU" sz="6200" dirty="0"/>
              <a:t> </a:t>
            </a:r>
            <a:r>
              <a:rPr lang="ru-RU" sz="6200" dirty="0" err="1"/>
              <a:t>қарау</a:t>
            </a:r>
            <a:r>
              <a:rPr lang="ru-RU" sz="6200" dirty="0"/>
              <a:t> </a:t>
            </a:r>
            <a:r>
              <a:rPr lang="ru-RU" sz="6200" dirty="0" err="1"/>
              <a:t>барысында</a:t>
            </a:r>
            <a:r>
              <a:rPr lang="ru-RU" sz="6200" dirty="0"/>
              <a:t> </a:t>
            </a:r>
            <a:r>
              <a:rPr lang="ru-RU" sz="6200" dirty="0" err="1"/>
              <a:t>жүргізілетін</a:t>
            </a:r>
            <a:r>
              <a:rPr lang="ru-RU" sz="6200" dirty="0"/>
              <a:t> </a:t>
            </a:r>
            <a:r>
              <a:rPr lang="ru-RU" sz="6200" dirty="0" err="1"/>
              <a:t>тексеру</a:t>
            </a:r>
            <a:r>
              <a:rPr lang="ru-RU" sz="6200" dirty="0"/>
              <a:t>.</a:t>
            </a:r>
          </a:p>
          <a:p>
            <a:r>
              <a:rPr lang="ru-RU" sz="6200" b="1" dirty="0" err="1">
                <a:solidFill>
                  <a:srgbClr val="FF0000"/>
                </a:solidFill>
              </a:rPr>
              <a:t>Жекелеген</a:t>
            </a:r>
            <a:r>
              <a:rPr lang="ru-RU" sz="6200" b="1" dirty="0">
                <a:solidFill>
                  <a:srgbClr val="FF0000"/>
                </a:solidFill>
              </a:rPr>
              <a:t> </a:t>
            </a:r>
            <a:r>
              <a:rPr lang="ru-RU" sz="6200" b="1" dirty="0" err="1">
                <a:solidFill>
                  <a:srgbClr val="FF0000"/>
                </a:solidFill>
              </a:rPr>
              <a:t>салықтық</a:t>
            </a:r>
            <a:r>
              <a:rPr lang="ru-RU" sz="6200" b="1" dirty="0">
                <a:solidFill>
                  <a:srgbClr val="FF0000"/>
                </a:solidFill>
              </a:rPr>
              <a:t> </a:t>
            </a:r>
            <a:r>
              <a:rPr lang="ru-RU" sz="6200" b="1" dirty="0" err="1">
                <a:solidFill>
                  <a:srgbClr val="FF0000"/>
                </a:solidFill>
              </a:rPr>
              <a:t>белгілері</a:t>
            </a:r>
            <a:r>
              <a:rPr lang="ru-RU" sz="6200" b="1" dirty="0">
                <a:solidFill>
                  <a:srgbClr val="FF0000"/>
                </a:solidFill>
              </a:rPr>
              <a:t> </a:t>
            </a:r>
            <a:r>
              <a:rPr lang="ru-RU" sz="6200" b="1" dirty="0" err="1">
                <a:solidFill>
                  <a:srgbClr val="FF0000"/>
                </a:solidFill>
              </a:rPr>
              <a:t>бойынша</a:t>
            </a:r>
            <a:r>
              <a:rPr lang="ru-RU" sz="6200" b="1" dirty="0">
                <a:solidFill>
                  <a:srgbClr val="FF0000"/>
                </a:solidFill>
              </a:rPr>
              <a:t> </a:t>
            </a:r>
            <a:r>
              <a:rPr lang="ru-RU" sz="6200" b="1" dirty="0" err="1">
                <a:solidFill>
                  <a:srgbClr val="FF0000"/>
                </a:solidFill>
              </a:rPr>
              <a:t>салықтық</a:t>
            </a:r>
            <a:r>
              <a:rPr lang="ru-RU" sz="6200" b="1" dirty="0">
                <a:solidFill>
                  <a:srgbClr val="FF0000"/>
                </a:solidFill>
              </a:rPr>
              <a:t> </a:t>
            </a:r>
            <a:r>
              <a:rPr lang="ru-RU" sz="6200" b="1" dirty="0" err="1">
                <a:solidFill>
                  <a:srgbClr val="FF0000"/>
                </a:solidFill>
              </a:rPr>
              <a:t>бақылау</a:t>
            </a:r>
            <a:r>
              <a:rPr lang="ru-RU" sz="6200" b="1" dirty="0">
                <a:solidFill>
                  <a:srgbClr val="FF0000"/>
                </a:solidFill>
              </a:rPr>
              <a:t> </a:t>
            </a:r>
            <a:r>
              <a:rPr lang="ru-RU" sz="6200" b="1" dirty="0" err="1">
                <a:solidFill>
                  <a:srgbClr val="FF0000"/>
                </a:solidFill>
              </a:rPr>
              <a:t>мынадай</a:t>
            </a:r>
            <a:r>
              <a:rPr lang="ru-RU" sz="6200" b="1" dirty="0">
                <a:solidFill>
                  <a:srgbClr val="FF0000"/>
                </a:solidFill>
              </a:rPr>
              <a:t> </a:t>
            </a:r>
            <a:r>
              <a:rPr lang="ru-RU" sz="6200" b="1" dirty="0" err="1">
                <a:solidFill>
                  <a:srgbClr val="FF0000"/>
                </a:solidFill>
              </a:rPr>
              <a:t>түрлерге</a:t>
            </a:r>
            <a:r>
              <a:rPr lang="ru-RU" sz="6200" b="1" dirty="0">
                <a:solidFill>
                  <a:srgbClr val="FF0000"/>
                </a:solidFill>
              </a:rPr>
              <a:t> </a:t>
            </a:r>
            <a:r>
              <a:rPr lang="ru-RU" sz="6200" b="1" dirty="0" err="1">
                <a:solidFill>
                  <a:srgbClr val="FF0000"/>
                </a:solidFill>
              </a:rPr>
              <a:t>бөлінеді</a:t>
            </a:r>
            <a:r>
              <a:rPr lang="ru-RU" sz="6200" b="1" dirty="0">
                <a:solidFill>
                  <a:srgbClr val="FF0000"/>
                </a:solidFill>
              </a:rPr>
              <a:t>:</a:t>
            </a:r>
          </a:p>
          <a:p>
            <a:r>
              <a:rPr lang="ru-RU" sz="6200" dirty="0"/>
              <a:t>· </a:t>
            </a:r>
            <a:r>
              <a:rPr lang="ru-RU" sz="6200" dirty="0" err="1"/>
              <a:t>Жүргізілу</a:t>
            </a:r>
            <a:r>
              <a:rPr lang="ru-RU" sz="6200" dirty="0"/>
              <a:t> </a:t>
            </a:r>
            <a:r>
              <a:rPr lang="ru-RU" sz="6200" dirty="0" err="1"/>
              <a:t>мерзіміне</a:t>
            </a:r>
            <a:r>
              <a:rPr lang="ru-RU" sz="6200" dirty="0"/>
              <a:t> </a:t>
            </a:r>
            <a:r>
              <a:rPr lang="ru-RU" sz="6200" dirty="0" err="1"/>
              <a:t>байланысты</a:t>
            </a:r>
            <a:r>
              <a:rPr lang="ru-RU" sz="6200" dirty="0"/>
              <a:t>:</a:t>
            </a:r>
          </a:p>
          <a:p>
            <a:r>
              <a:rPr lang="ru-RU" sz="6200" dirty="0"/>
              <a:t>-</a:t>
            </a:r>
            <a:r>
              <a:rPr lang="ru-RU" sz="6200" i="1" dirty="0"/>
              <a:t>Қысқа:7 </a:t>
            </a:r>
            <a:r>
              <a:rPr lang="ru-RU" sz="6200" i="1" dirty="0" err="1"/>
              <a:t>күнге</a:t>
            </a:r>
            <a:r>
              <a:rPr lang="ru-RU" sz="6200" i="1" dirty="0"/>
              <a:t> </a:t>
            </a:r>
            <a:r>
              <a:rPr lang="ru-RU" sz="6200" i="1" dirty="0" err="1"/>
              <a:t>дейін</a:t>
            </a:r>
            <a:r>
              <a:rPr lang="ru-RU" sz="6200" i="1" dirty="0"/>
              <a:t>;</a:t>
            </a:r>
            <a:endParaRPr lang="ru-RU" sz="6200" dirty="0"/>
          </a:p>
          <a:p>
            <a:r>
              <a:rPr lang="ru-RU" sz="6200" i="1" dirty="0"/>
              <a:t>-Орта: 60 </a:t>
            </a:r>
            <a:r>
              <a:rPr lang="ru-RU" sz="6200" i="1" dirty="0" err="1"/>
              <a:t>жұмыс</a:t>
            </a:r>
            <a:r>
              <a:rPr lang="ru-RU" sz="6200" i="1" dirty="0"/>
              <a:t> </a:t>
            </a:r>
            <a:r>
              <a:rPr lang="ru-RU" sz="6200" i="1" dirty="0" err="1"/>
              <a:t>күніне</a:t>
            </a:r>
            <a:r>
              <a:rPr lang="ru-RU" sz="6200" i="1" dirty="0"/>
              <a:t> </a:t>
            </a:r>
            <a:r>
              <a:rPr lang="ru-RU" sz="6200" i="1" dirty="0" err="1"/>
              <a:t>дейін</a:t>
            </a:r>
            <a:r>
              <a:rPr lang="ru-RU" sz="6200" i="1" dirty="0"/>
              <a:t>;</a:t>
            </a:r>
            <a:endParaRPr lang="ru-RU" sz="6200" dirty="0"/>
          </a:p>
          <a:p>
            <a:r>
              <a:rPr lang="ru-RU" sz="6200" i="1" dirty="0"/>
              <a:t>-</a:t>
            </a:r>
            <a:r>
              <a:rPr lang="ru-RU" sz="6200" i="1" dirty="0" err="1"/>
              <a:t>Ұзақ</a:t>
            </a:r>
            <a:r>
              <a:rPr lang="ru-RU" sz="6200" i="1" dirty="0"/>
              <a:t>: 180 </a:t>
            </a:r>
            <a:r>
              <a:rPr lang="ru-RU" sz="6200" i="1" dirty="0" err="1"/>
              <a:t>жұмыс</a:t>
            </a:r>
            <a:r>
              <a:rPr lang="ru-RU" sz="6200" i="1" dirty="0"/>
              <a:t> </a:t>
            </a:r>
            <a:r>
              <a:rPr lang="ru-RU" sz="6200" i="1" dirty="0" err="1"/>
              <a:t>күніне</a:t>
            </a:r>
            <a:r>
              <a:rPr lang="ru-RU" sz="6200" i="1" dirty="0"/>
              <a:t> </a:t>
            </a:r>
            <a:r>
              <a:rPr lang="ru-RU" sz="6200" i="1" dirty="0" err="1"/>
              <a:t>дейін</a:t>
            </a:r>
            <a:r>
              <a:rPr lang="ru-RU" sz="6200" i="1" dirty="0"/>
              <a:t>;</a:t>
            </a:r>
            <a:endParaRPr lang="ru-RU" sz="6200" dirty="0"/>
          </a:p>
          <a:p>
            <a:r>
              <a:rPr lang="ru-RU" sz="6200" dirty="0"/>
              <a:t>· </a:t>
            </a:r>
            <a:r>
              <a:rPr lang="ru-RU" sz="6200" dirty="0" err="1"/>
              <a:t>Жүзеге</a:t>
            </a:r>
            <a:r>
              <a:rPr lang="ru-RU" sz="6200" dirty="0"/>
              <a:t> </a:t>
            </a:r>
            <a:r>
              <a:rPr lang="ru-RU" sz="6200" dirty="0" err="1"/>
              <a:t>асырылу</a:t>
            </a:r>
            <a:r>
              <a:rPr lang="ru-RU" sz="6200" dirty="0"/>
              <a:t> </a:t>
            </a:r>
            <a:r>
              <a:rPr lang="ru-RU" sz="6200" dirty="0" err="1"/>
              <a:t>кезеңдеріне</a:t>
            </a:r>
            <a:r>
              <a:rPr lang="ru-RU" sz="6200" dirty="0"/>
              <a:t> </a:t>
            </a:r>
            <a:r>
              <a:rPr lang="ru-RU" sz="6200" dirty="0" err="1"/>
              <a:t>байланысты</a:t>
            </a:r>
            <a:r>
              <a:rPr lang="ru-RU" sz="6200" dirty="0"/>
              <a:t>:</a:t>
            </a:r>
          </a:p>
          <a:p>
            <a:endParaRPr lang="ru-RU" dirty="0"/>
          </a:p>
        </p:txBody>
      </p:sp>
    </p:spTree>
    <p:extLst>
      <p:ext uri="{BB962C8B-B14F-4D97-AF65-F5344CB8AC3E}">
        <p14:creationId xmlns:p14="http://schemas.microsoft.com/office/powerpoint/2010/main" val="2479036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r>
              <a:rPr lang="ru-RU" dirty="0"/>
              <a:t>-</a:t>
            </a:r>
            <a:r>
              <a:rPr lang="ru-RU" i="1" dirty="0" err="1">
                <a:solidFill>
                  <a:srgbClr val="FF0000"/>
                </a:solidFill>
              </a:rPr>
              <a:t>Алдын</a:t>
            </a:r>
            <a:r>
              <a:rPr lang="ru-RU" i="1" dirty="0">
                <a:solidFill>
                  <a:srgbClr val="FF0000"/>
                </a:solidFill>
              </a:rPr>
              <a:t>-ала</a:t>
            </a:r>
            <a:r>
              <a:rPr lang="ru-RU" i="1" dirty="0"/>
              <a:t> </a:t>
            </a:r>
            <a:r>
              <a:rPr lang="ru-RU" dirty="0"/>
              <a:t>–</a:t>
            </a:r>
            <a:r>
              <a:rPr lang="ru-RU" dirty="0" err="1"/>
              <a:t>бюджеттің</a:t>
            </a:r>
            <a:r>
              <a:rPr lang="ru-RU" dirty="0"/>
              <a:t> </a:t>
            </a:r>
            <a:r>
              <a:rPr lang="ru-RU" dirty="0" err="1"/>
              <a:t>қалыптасу</a:t>
            </a:r>
            <a:r>
              <a:rPr lang="ru-RU" dirty="0"/>
              <a:t> </a:t>
            </a:r>
            <a:r>
              <a:rPr lang="ru-RU" dirty="0" err="1"/>
              <a:t>кезінде</a:t>
            </a:r>
            <a:r>
              <a:rPr lang="ru-RU" dirty="0"/>
              <a:t>, </a:t>
            </a:r>
            <a:r>
              <a:rPr lang="ru-RU" dirty="0" err="1"/>
              <a:t>сонымен</a:t>
            </a:r>
            <a:r>
              <a:rPr lang="ru-RU" dirty="0"/>
              <a:t> </a:t>
            </a:r>
            <a:r>
              <a:rPr lang="ru-RU" dirty="0" err="1"/>
              <a:t>қатар</a:t>
            </a:r>
            <a:r>
              <a:rPr lang="ru-RU" dirty="0"/>
              <a:t> </a:t>
            </a:r>
            <a:r>
              <a:rPr lang="ru-RU" dirty="0" err="1"/>
              <a:t>салық</a:t>
            </a:r>
            <a:r>
              <a:rPr lang="ru-RU" dirty="0"/>
              <a:t> </a:t>
            </a:r>
            <a:r>
              <a:rPr lang="ru-RU" dirty="0" err="1"/>
              <a:t>және</a:t>
            </a:r>
            <a:r>
              <a:rPr lang="ru-RU" dirty="0"/>
              <a:t> </a:t>
            </a:r>
            <a:r>
              <a:rPr lang="ru-RU" dirty="0" err="1"/>
              <a:t>салуға</a:t>
            </a:r>
            <a:r>
              <a:rPr lang="ru-RU" dirty="0"/>
              <a:t> </a:t>
            </a:r>
            <a:r>
              <a:rPr lang="ru-RU" dirty="0" err="1"/>
              <a:t>қатысты</a:t>
            </a:r>
            <a:r>
              <a:rPr lang="ru-RU" dirty="0"/>
              <a:t> </a:t>
            </a:r>
            <a:r>
              <a:rPr lang="ru-RU" dirty="0" err="1"/>
              <a:t>түрлі</a:t>
            </a:r>
            <a:r>
              <a:rPr lang="ru-RU" dirty="0"/>
              <a:t> </a:t>
            </a:r>
            <a:r>
              <a:rPr lang="ru-RU" dirty="0" err="1"/>
              <a:t>заң</a:t>
            </a:r>
            <a:r>
              <a:rPr lang="ru-RU" dirty="0"/>
              <a:t> </a:t>
            </a:r>
            <a:r>
              <a:rPr lang="ru-RU" dirty="0" err="1"/>
              <a:t>жобалары</a:t>
            </a:r>
            <a:r>
              <a:rPr lang="ru-RU" dirty="0"/>
              <a:t> мен </a:t>
            </a:r>
            <a:r>
              <a:rPr lang="ru-RU" dirty="0" err="1"/>
              <a:t>басқа</a:t>
            </a:r>
            <a:r>
              <a:rPr lang="ru-RU" dirty="0"/>
              <a:t> да </a:t>
            </a:r>
            <a:r>
              <a:rPr lang="ru-RU" dirty="0" err="1"/>
              <a:t>құқықтық</a:t>
            </a:r>
            <a:r>
              <a:rPr lang="ru-RU" dirty="0"/>
              <a:t> </a:t>
            </a:r>
            <a:r>
              <a:rPr lang="ru-RU" dirty="0" err="1"/>
              <a:t>нормативтік</a:t>
            </a:r>
            <a:r>
              <a:rPr lang="ru-RU" dirty="0"/>
              <a:t> </a:t>
            </a:r>
            <a:r>
              <a:rPr lang="ru-RU" dirty="0" err="1"/>
              <a:t>сұрақтарды</a:t>
            </a:r>
            <a:r>
              <a:rPr lang="ru-RU" dirty="0"/>
              <a:t> </a:t>
            </a:r>
            <a:r>
              <a:rPr lang="ru-RU" dirty="0" err="1"/>
              <a:t>дайындауда</a:t>
            </a:r>
            <a:r>
              <a:rPr lang="ru-RU" dirty="0"/>
              <a:t> </a:t>
            </a:r>
            <a:r>
              <a:rPr lang="ru-RU" dirty="0" err="1"/>
              <a:t>ж.а</a:t>
            </a:r>
            <a:r>
              <a:rPr lang="ru-RU" dirty="0"/>
              <a:t>. </a:t>
            </a:r>
            <a:r>
              <a:rPr lang="ru-RU" dirty="0" err="1"/>
              <a:t>басты</a:t>
            </a:r>
            <a:r>
              <a:rPr lang="ru-RU" dirty="0"/>
              <a:t> </a:t>
            </a:r>
            <a:r>
              <a:rPr lang="ru-RU" dirty="0" err="1"/>
              <a:t>мақсаты</a:t>
            </a:r>
            <a:r>
              <a:rPr lang="ru-RU" dirty="0"/>
              <a:t>- </a:t>
            </a:r>
            <a:r>
              <a:rPr lang="ru-RU" dirty="0" err="1"/>
              <a:t>қолданыстағы</a:t>
            </a:r>
            <a:r>
              <a:rPr lang="ru-RU" dirty="0"/>
              <a:t> </a:t>
            </a:r>
            <a:r>
              <a:rPr lang="ru-RU" dirty="0" err="1"/>
              <a:t>салық</a:t>
            </a:r>
            <a:r>
              <a:rPr lang="ru-RU" dirty="0"/>
              <a:t> </a:t>
            </a:r>
            <a:r>
              <a:rPr lang="ru-RU" dirty="0" err="1"/>
              <a:t>заңнамасына</a:t>
            </a:r>
            <a:r>
              <a:rPr lang="ru-RU" dirty="0"/>
              <a:t> </a:t>
            </a:r>
            <a:r>
              <a:rPr lang="ru-RU" dirty="0" err="1"/>
              <a:t>қатысты</a:t>
            </a:r>
            <a:r>
              <a:rPr lang="ru-RU" dirty="0"/>
              <a:t> </a:t>
            </a:r>
            <a:r>
              <a:rPr lang="ru-RU" dirty="0" err="1"/>
              <a:t>түрлі</a:t>
            </a:r>
            <a:r>
              <a:rPr lang="ru-RU" dirty="0"/>
              <a:t> </a:t>
            </a:r>
            <a:r>
              <a:rPr lang="ru-RU" dirty="0" err="1"/>
              <a:t>қайшылықтардың</a:t>
            </a:r>
            <a:r>
              <a:rPr lang="ru-RU" dirty="0"/>
              <a:t> </a:t>
            </a:r>
            <a:r>
              <a:rPr lang="ru-RU" dirty="0" err="1"/>
              <a:t>алдын-алу</a:t>
            </a:r>
            <a:r>
              <a:rPr lang="ru-RU" dirty="0"/>
              <a:t>, </a:t>
            </a:r>
            <a:r>
              <a:rPr lang="ru-RU" dirty="0" err="1"/>
              <a:t>жоспарлау</a:t>
            </a:r>
            <a:r>
              <a:rPr lang="ru-RU" dirty="0"/>
              <a:t> </a:t>
            </a:r>
            <a:r>
              <a:rPr lang="ru-RU" dirty="0" err="1"/>
              <a:t>кезеңіндегі</a:t>
            </a:r>
            <a:r>
              <a:rPr lang="ru-RU" dirty="0"/>
              <a:t> </a:t>
            </a:r>
            <a:r>
              <a:rPr lang="ru-RU" dirty="0" err="1"/>
              <a:t>халықтың</a:t>
            </a:r>
            <a:r>
              <a:rPr lang="ru-RU" dirty="0"/>
              <a:t> </a:t>
            </a:r>
            <a:r>
              <a:rPr lang="ru-RU" dirty="0" err="1"/>
              <a:t>заң</a:t>
            </a:r>
            <a:r>
              <a:rPr lang="ru-RU" dirty="0"/>
              <a:t> </a:t>
            </a:r>
            <a:r>
              <a:rPr lang="ru-RU" dirty="0" err="1"/>
              <a:t>бұзушылықтарды</a:t>
            </a:r>
            <a:r>
              <a:rPr lang="ru-RU" dirty="0"/>
              <a:t> </a:t>
            </a:r>
            <a:r>
              <a:rPr lang="ru-RU" dirty="0" err="1"/>
              <a:t>болдырмау</a:t>
            </a:r>
            <a:r>
              <a:rPr lang="ru-RU" dirty="0"/>
              <a:t>, </a:t>
            </a:r>
            <a:r>
              <a:rPr lang="ru-RU" dirty="0" err="1"/>
              <a:t>яғни</a:t>
            </a:r>
            <a:r>
              <a:rPr lang="ru-RU" dirty="0"/>
              <a:t> </a:t>
            </a:r>
            <a:r>
              <a:rPr lang="ru-RU" dirty="0" err="1"/>
              <a:t>түрлі</a:t>
            </a:r>
            <a:r>
              <a:rPr lang="ru-RU" dirty="0"/>
              <a:t> </a:t>
            </a:r>
            <a:r>
              <a:rPr lang="ru-RU" dirty="0" err="1"/>
              <a:t>қаржылық</a:t>
            </a:r>
            <a:r>
              <a:rPr lang="ru-RU" dirty="0"/>
              <a:t> шар\қ </a:t>
            </a:r>
            <a:r>
              <a:rPr lang="ru-RU" dirty="0" err="1"/>
              <a:t>операцияларды</a:t>
            </a:r>
            <a:r>
              <a:rPr lang="ru-RU" dirty="0"/>
              <a:t> </a:t>
            </a:r>
            <a:r>
              <a:rPr lang="ru-RU" dirty="0" err="1"/>
              <a:t>салықты</a:t>
            </a:r>
            <a:r>
              <a:rPr lang="ru-RU" dirty="0"/>
              <a:t> </a:t>
            </a:r>
            <a:r>
              <a:rPr lang="ru-RU" dirty="0" err="1"/>
              <a:t>және</a:t>
            </a:r>
            <a:r>
              <a:rPr lang="ru-RU" dirty="0"/>
              <a:t> </a:t>
            </a:r>
            <a:r>
              <a:rPr lang="ru-RU" dirty="0" err="1"/>
              <a:t>басқа</a:t>
            </a:r>
            <a:r>
              <a:rPr lang="ru-RU" dirty="0"/>
              <a:t> да </a:t>
            </a:r>
            <a:r>
              <a:rPr lang="ru-RU" dirty="0" err="1"/>
              <a:t>міндетті</a:t>
            </a:r>
            <a:r>
              <a:rPr lang="ru-RU" dirty="0"/>
              <a:t> </a:t>
            </a:r>
            <a:r>
              <a:rPr lang="ru-RU" dirty="0" err="1"/>
              <a:t>төлемдерді</a:t>
            </a:r>
            <a:r>
              <a:rPr lang="ru-RU" dirty="0"/>
              <a:t> </a:t>
            </a:r>
            <a:r>
              <a:rPr lang="ru-RU" dirty="0" err="1"/>
              <a:t>төлеуге</a:t>
            </a:r>
            <a:r>
              <a:rPr lang="ru-RU" dirty="0"/>
              <a:t> </a:t>
            </a:r>
            <a:r>
              <a:rPr lang="ru-RU" dirty="0" err="1"/>
              <a:t>дейін</a:t>
            </a:r>
            <a:r>
              <a:rPr lang="ru-RU" dirty="0"/>
              <a:t> </a:t>
            </a:r>
            <a:r>
              <a:rPr lang="ru-RU" dirty="0" err="1"/>
              <a:t>жүргізу</a:t>
            </a:r>
            <a:r>
              <a:rPr lang="ru-RU" dirty="0"/>
              <a:t>.</a:t>
            </a:r>
          </a:p>
          <a:p>
            <a:r>
              <a:rPr lang="ru-RU" i="1" dirty="0"/>
              <a:t>-</a:t>
            </a:r>
            <a:r>
              <a:rPr lang="ru-RU" i="1" dirty="0" err="1">
                <a:solidFill>
                  <a:srgbClr val="FF0000"/>
                </a:solidFill>
              </a:rPr>
              <a:t>Ағымдағы</a:t>
            </a:r>
            <a:r>
              <a:rPr lang="ru-RU" i="1" dirty="0"/>
              <a:t> –</a:t>
            </a:r>
            <a:r>
              <a:rPr lang="ru-RU" dirty="0" err="1"/>
              <a:t>салық</a:t>
            </a:r>
            <a:r>
              <a:rPr lang="ru-RU" dirty="0"/>
              <a:t> салу </a:t>
            </a:r>
            <a:r>
              <a:rPr lang="ru-RU" dirty="0" err="1"/>
              <a:t>операцияларына</a:t>
            </a:r>
            <a:r>
              <a:rPr lang="ru-RU" dirty="0"/>
              <a:t> </a:t>
            </a:r>
            <a:r>
              <a:rPr lang="ru-RU" dirty="0" err="1"/>
              <a:t>қатысты</a:t>
            </a:r>
            <a:r>
              <a:rPr lang="ru-RU" dirty="0"/>
              <a:t> </a:t>
            </a:r>
            <a:r>
              <a:rPr lang="ru-RU" dirty="0" err="1"/>
              <a:t>қаржылық</a:t>
            </a:r>
            <a:r>
              <a:rPr lang="ru-RU" dirty="0"/>
              <a:t> </a:t>
            </a:r>
            <a:r>
              <a:rPr lang="ru-RU" dirty="0" err="1"/>
              <a:t>құжаттар</a:t>
            </a:r>
            <a:r>
              <a:rPr lang="ru-RU" dirty="0"/>
              <a:t> мен шар\қ </a:t>
            </a:r>
            <a:r>
              <a:rPr lang="ru-RU" dirty="0" err="1"/>
              <a:t>қаржылық</a:t>
            </a:r>
            <a:r>
              <a:rPr lang="ru-RU" dirty="0"/>
              <a:t> </a:t>
            </a:r>
            <a:r>
              <a:rPr lang="ru-RU" dirty="0" err="1"/>
              <a:t>операцияларды</a:t>
            </a:r>
            <a:r>
              <a:rPr lang="ru-RU" dirty="0"/>
              <a:t> </a:t>
            </a:r>
            <a:r>
              <a:rPr lang="ru-RU" dirty="0" err="1"/>
              <a:t>ж.а</a:t>
            </a:r>
            <a:r>
              <a:rPr lang="ru-RU" dirty="0"/>
              <a:t>. </a:t>
            </a:r>
            <a:r>
              <a:rPr lang="ru-RU" dirty="0" err="1"/>
              <a:t>кезеңінде</a:t>
            </a:r>
            <a:r>
              <a:rPr lang="ru-RU" dirty="0"/>
              <a:t> </a:t>
            </a:r>
            <a:r>
              <a:rPr lang="ru-RU" dirty="0" err="1"/>
              <a:t>ж.а</a:t>
            </a:r>
            <a:r>
              <a:rPr lang="ru-RU" dirty="0"/>
              <a:t>. </a:t>
            </a:r>
            <a:r>
              <a:rPr lang="ru-RU" dirty="0" err="1"/>
              <a:t>бұл</a:t>
            </a:r>
            <a:r>
              <a:rPr lang="ru-RU" dirty="0"/>
              <a:t> </a:t>
            </a:r>
            <a:r>
              <a:rPr lang="ru-RU" dirty="0" err="1"/>
              <a:t>бақылаудың</a:t>
            </a:r>
            <a:r>
              <a:rPr lang="ru-RU" dirty="0"/>
              <a:t> </a:t>
            </a:r>
            <a:r>
              <a:rPr lang="ru-RU" dirty="0" err="1"/>
              <a:t>мақсаты</a:t>
            </a:r>
            <a:r>
              <a:rPr lang="ru-RU" dirty="0"/>
              <a:t>- </a:t>
            </a:r>
            <a:r>
              <a:rPr lang="ru-RU" dirty="0" err="1"/>
              <a:t>түрлі</a:t>
            </a:r>
            <a:r>
              <a:rPr lang="ru-RU" dirty="0"/>
              <a:t> опер\</a:t>
            </a:r>
            <a:r>
              <a:rPr lang="ru-RU" dirty="0" err="1"/>
              <a:t>ды</a:t>
            </a:r>
            <a:r>
              <a:rPr lang="ru-RU" dirty="0"/>
              <a:t> </a:t>
            </a:r>
            <a:r>
              <a:rPr lang="ru-RU" dirty="0" err="1"/>
              <a:t>ж.а</a:t>
            </a:r>
            <a:r>
              <a:rPr lang="ru-RU" dirty="0"/>
              <a:t>. </a:t>
            </a:r>
            <a:r>
              <a:rPr lang="ru-RU" dirty="0" err="1"/>
              <a:t>кезіндегі</a:t>
            </a:r>
            <a:r>
              <a:rPr lang="ru-RU" dirty="0"/>
              <a:t> </a:t>
            </a:r>
            <a:r>
              <a:rPr lang="ru-RU" dirty="0" err="1"/>
              <a:t>мүмкін</a:t>
            </a:r>
            <a:r>
              <a:rPr lang="ru-RU" dirty="0"/>
              <a:t> </a:t>
            </a:r>
            <a:r>
              <a:rPr lang="ru-RU" dirty="0" err="1"/>
              <a:t>болатынн</a:t>
            </a:r>
            <a:r>
              <a:rPr lang="ru-RU" dirty="0"/>
              <a:t> </a:t>
            </a:r>
            <a:r>
              <a:rPr lang="ru-RU" dirty="0" err="1"/>
              <a:t>заң</a:t>
            </a:r>
            <a:r>
              <a:rPr lang="ru-RU" dirty="0"/>
              <a:t> </a:t>
            </a:r>
            <a:r>
              <a:rPr lang="ru-RU" dirty="0" err="1"/>
              <a:t>бұзушылықтарды</a:t>
            </a:r>
            <a:r>
              <a:rPr lang="ru-RU" dirty="0"/>
              <a:t> </a:t>
            </a:r>
            <a:r>
              <a:rPr lang="ru-RU" dirty="0" err="1"/>
              <a:t>болдырмау</a:t>
            </a:r>
            <a:r>
              <a:rPr lang="ru-RU" dirty="0"/>
              <a:t>, </a:t>
            </a:r>
            <a:r>
              <a:rPr lang="ru-RU" dirty="0" err="1"/>
              <a:t>салық</a:t>
            </a:r>
            <a:r>
              <a:rPr lang="ru-RU" dirty="0"/>
              <a:t> </a:t>
            </a:r>
            <a:r>
              <a:rPr lang="ru-RU" dirty="0" err="1"/>
              <a:t>және</a:t>
            </a:r>
            <a:r>
              <a:rPr lang="ru-RU" dirty="0"/>
              <a:t> </a:t>
            </a:r>
            <a:r>
              <a:rPr lang="ru-RU" dirty="0" err="1"/>
              <a:t>басқа</a:t>
            </a:r>
            <a:r>
              <a:rPr lang="ru-RU" dirty="0"/>
              <a:t> да </a:t>
            </a:r>
            <a:r>
              <a:rPr lang="ru-RU" dirty="0" err="1"/>
              <a:t>бюджеттке</a:t>
            </a:r>
            <a:r>
              <a:rPr lang="ru-RU" dirty="0"/>
              <a:t> </a:t>
            </a:r>
            <a:r>
              <a:rPr lang="ru-RU" dirty="0" err="1"/>
              <a:t>төленетін</a:t>
            </a:r>
            <a:r>
              <a:rPr lang="ru-RU" dirty="0"/>
              <a:t> </a:t>
            </a:r>
            <a:r>
              <a:rPr lang="ru-RU" dirty="0" err="1"/>
              <a:t>міндетті</a:t>
            </a:r>
            <a:r>
              <a:rPr lang="ru-RU" dirty="0"/>
              <a:t> </a:t>
            </a:r>
            <a:r>
              <a:rPr lang="ru-RU" dirty="0" err="1"/>
              <a:t>төлемдердің</a:t>
            </a:r>
            <a:r>
              <a:rPr lang="ru-RU" dirty="0"/>
              <a:t> дер </a:t>
            </a:r>
            <a:r>
              <a:rPr lang="ru-RU" dirty="0" err="1"/>
              <a:t>кезінде</a:t>
            </a:r>
            <a:r>
              <a:rPr lang="ru-RU" dirty="0"/>
              <a:t> </a:t>
            </a:r>
            <a:r>
              <a:rPr lang="ru-RU" dirty="0" err="1"/>
              <a:t>әрі</a:t>
            </a:r>
            <a:r>
              <a:rPr lang="ru-RU" dirty="0"/>
              <a:t> </a:t>
            </a:r>
            <a:r>
              <a:rPr lang="ru-RU" dirty="0" err="1"/>
              <a:t>дұрыс</a:t>
            </a:r>
            <a:r>
              <a:rPr lang="ru-RU" dirty="0"/>
              <a:t> </a:t>
            </a:r>
            <a:r>
              <a:rPr lang="ru-RU" dirty="0" err="1"/>
              <a:t>төленуін</a:t>
            </a:r>
            <a:r>
              <a:rPr lang="ru-RU" dirty="0"/>
              <a:t> </a:t>
            </a:r>
            <a:r>
              <a:rPr lang="ru-RU" dirty="0" err="1"/>
              <a:t>қам.етеді</a:t>
            </a:r>
            <a:r>
              <a:rPr lang="ru-RU" dirty="0"/>
              <a:t>.</a:t>
            </a:r>
          </a:p>
          <a:p>
            <a:r>
              <a:rPr lang="ru-RU" i="1" dirty="0"/>
              <a:t>-</a:t>
            </a:r>
            <a:r>
              <a:rPr lang="ru-RU" i="1" dirty="0" err="1">
                <a:solidFill>
                  <a:srgbClr val="FF0000"/>
                </a:solidFill>
              </a:rPr>
              <a:t>Кейінгі</a:t>
            </a:r>
            <a:r>
              <a:rPr lang="ru-RU" dirty="0">
                <a:solidFill>
                  <a:srgbClr val="FF0000"/>
                </a:solidFill>
              </a:rPr>
              <a:t> – </a:t>
            </a:r>
            <a:r>
              <a:rPr lang="ru-RU" dirty="0" err="1"/>
              <a:t>ол</a:t>
            </a:r>
            <a:r>
              <a:rPr lang="ru-RU" dirty="0"/>
              <a:t> </a:t>
            </a:r>
            <a:r>
              <a:rPr lang="ru-RU" dirty="0" err="1"/>
              <a:t>есептік</a:t>
            </a:r>
            <a:r>
              <a:rPr lang="ru-RU" dirty="0"/>
              <a:t> </a:t>
            </a:r>
            <a:r>
              <a:rPr lang="ru-RU" dirty="0" err="1"/>
              <a:t>кезеңнің</a:t>
            </a:r>
            <a:r>
              <a:rPr lang="ru-RU" dirty="0"/>
              <a:t> </a:t>
            </a:r>
            <a:r>
              <a:rPr lang="ru-RU" dirty="0" err="1"/>
              <a:t>аяқталуы</a:t>
            </a:r>
            <a:r>
              <a:rPr lang="ru-RU" dirty="0"/>
              <a:t> мен </a:t>
            </a:r>
            <a:r>
              <a:rPr lang="ru-RU" dirty="0" err="1"/>
              <a:t>басқа</a:t>
            </a:r>
            <a:r>
              <a:rPr lang="ru-RU" dirty="0"/>
              <a:t> да шар\қ опер\ң </a:t>
            </a:r>
            <a:r>
              <a:rPr lang="ru-RU" dirty="0" err="1"/>
              <a:t>аяқталуы</a:t>
            </a:r>
            <a:r>
              <a:rPr lang="ru-RU" dirty="0"/>
              <a:t> </a:t>
            </a:r>
            <a:r>
              <a:rPr lang="ru-RU" dirty="0" err="1"/>
              <a:t>кезінде</a:t>
            </a:r>
            <a:r>
              <a:rPr lang="ru-RU" dirty="0"/>
              <a:t> </a:t>
            </a:r>
            <a:r>
              <a:rPr lang="ru-RU" dirty="0" err="1"/>
              <a:t>ж.а</a:t>
            </a:r>
            <a:r>
              <a:rPr lang="ru-RU" dirty="0"/>
              <a:t>. </a:t>
            </a:r>
            <a:r>
              <a:rPr lang="ru-RU" dirty="0" err="1"/>
              <a:t>салықтық</a:t>
            </a:r>
            <a:r>
              <a:rPr lang="ru-RU" dirty="0"/>
              <a:t> </a:t>
            </a:r>
            <a:r>
              <a:rPr lang="ru-RU" dirty="0" err="1"/>
              <a:t>бақылаудың</a:t>
            </a:r>
            <a:r>
              <a:rPr lang="ru-RU" dirty="0"/>
              <a:t> </a:t>
            </a:r>
            <a:r>
              <a:rPr lang="ru-RU" dirty="0" err="1"/>
              <a:t>бұл</a:t>
            </a:r>
            <a:r>
              <a:rPr lang="ru-RU" dirty="0"/>
              <a:t> </a:t>
            </a:r>
            <a:r>
              <a:rPr lang="ru-RU" dirty="0" err="1"/>
              <a:t>формасы</a:t>
            </a:r>
            <a:r>
              <a:rPr lang="ru-RU" dirty="0"/>
              <a:t> </a:t>
            </a:r>
            <a:r>
              <a:rPr lang="ru-RU" dirty="0" err="1"/>
              <a:t>с.төлеушінің</a:t>
            </a:r>
            <a:r>
              <a:rPr lang="ru-RU" dirty="0"/>
              <a:t> </a:t>
            </a:r>
            <a:r>
              <a:rPr lang="ru-RU" dirty="0" err="1"/>
              <a:t>қардылық</a:t>
            </a:r>
            <a:r>
              <a:rPr lang="ru-RU" dirty="0"/>
              <a:t> шар\қ опер\</a:t>
            </a:r>
            <a:r>
              <a:rPr lang="ru-RU" dirty="0" err="1"/>
              <a:t>ды</a:t>
            </a:r>
            <a:r>
              <a:rPr lang="ru-RU" dirty="0"/>
              <a:t> </a:t>
            </a:r>
            <a:r>
              <a:rPr lang="ru-RU" dirty="0" err="1"/>
              <a:t>орындаудағы</a:t>
            </a:r>
            <a:r>
              <a:rPr lang="ru-RU" dirty="0"/>
              <a:t> </a:t>
            </a:r>
            <a:r>
              <a:rPr lang="ru-RU" dirty="0" err="1"/>
              <a:t>нормалар</a:t>
            </a:r>
            <a:r>
              <a:rPr lang="ru-RU" dirty="0"/>
              <a:t> мен </a:t>
            </a:r>
            <a:r>
              <a:rPr lang="ru-RU" dirty="0" err="1"/>
              <a:t>талаптардың</a:t>
            </a:r>
            <a:r>
              <a:rPr lang="ru-RU" dirty="0"/>
              <a:t> </a:t>
            </a:r>
            <a:r>
              <a:rPr lang="ru-RU" dirty="0" err="1"/>
              <a:t>орындалуын</a:t>
            </a:r>
            <a:r>
              <a:rPr lang="ru-RU" dirty="0"/>
              <a:t>, </a:t>
            </a:r>
            <a:r>
              <a:rPr lang="ru-RU" dirty="0" err="1"/>
              <a:t>бюджетке</a:t>
            </a:r>
            <a:r>
              <a:rPr lang="ru-RU" dirty="0"/>
              <a:t> </a:t>
            </a:r>
            <a:r>
              <a:rPr lang="ru-RU" dirty="0" err="1"/>
              <a:t>төленетін</a:t>
            </a:r>
            <a:r>
              <a:rPr lang="ru-RU" dirty="0"/>
              <a:t> </a:t>
            </a:r>
            <a:r>
              <a:rPr lang="ru-RU" dirty="0" err="1"/>
              <a:t>салықтың</a:t>
            </a:r>
            <a:r>
              <a:rPr lang="ru-RU" dirty="0"/>
              <a:t> </a:t>
            </a:r>
            <a:r>
              <a:rPr lang="ru-RU" dirty="0" err="1"/>
              <a:t>уақытында</a:t>
            </a:r>
            <a:r>
              <a:rPr lang="ru-RU" dirty="0"/>
              <a:t> </a:t>
            </a:r>
            <a:r>
              <a:rPr lang="ru-RU" dirty="0" err="1"/>
              <a:t>аударылуын</a:t>
            </a:r>
            <a:r>
              <a:rPr lang="ru-RU" dirty="0"/>
              <a:t> </a:t>
            </a:r>
            <a:r>
              <a:rPr lang="ru-RU" dirty="0" err="1"/>
              <a:t>бақылайды</a:t>
            </a:r>
            <a:r>
              <a:rPr lang="ru-RU" dirty="0"/>
              <a:t>.</a:t>
            </a:r>
          </a:p>
          <a:p>
            <a:endParaRPr lang="ru-RU" dirty="0"/>
          </a:p>
        </p:txBody>
      </p:sp>
    </p:spTree>
    <p:extLst>
      <p:ext uri="{BB962C8B-B14F-4D97-AF65-F5344CB8AC3E}">
        <p14:creationId xmlns:p14="http://schemas.microsoft.com/office/powerpoint/2010/main" val="3071699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ru-RU" dirty="0"/>
              <a:t>· </a:t>
            </a:r>
            <a:r>
              <a:rPr lang="ru-RU" dirty="0" err="1">
                <a:solidFill>
                  <a:srgbClr val="FF0000"/>
                </a:solidFill>
              </a:rPr>
              <a:t>Қамтылатын</a:t>
            </a:r>
            <a:r>
              <a:rPr lang="ru-RU" dirty="0">
                <a:solidFill>
                  <a:srgbClr val="FF0000"/>
                </a:solidFill>
              </a:rPr>
              <a:t> </a:t>
            </a:r>
            <a:r>
              <a:rPr lang="ru-RU" dirty="0" err="1">
                <a:solidFill>
                  <a:srgbClr val="FF0000"/>
                </a:solidFill>
              </a:rPr>
              <a:t>субьетілеріне</a:t>
            </a:r>
            <a:r>
              <a:rPr lang="ru-RU" dirty="0">
                <a:solidFill>
                  <a:srgbClr val="FF0000"/>
                </a:solidFill>
              </a:rPr>
              <a:t> </a:t>
            </a:r>
            <a:r>
              <a:rPr lang="ru-RU" dirty="0" err="1">
                <a:solidFill>
                  <a:srgbClr val="FF0000"/>
                </a:solidFill>
              </a:rPr>
              <a:t>байланысты</a:t>
            </a:r>
            <a:r>
              <a:rPr lang="ru-RU" dirty="0"/>
              <a:t>:</a:t>
            </a:r>
          </a:p>
          <a:p>
            <a:r>
              <a:rPr lang="ru-RU" dirty="0"/>
              <a:t>-</a:t>
            </a:r>
            <a:r>
              <a:rPr lang="ru-RU" i="1" dirty="0" err="1"/>
              <a:t>шаруашылық</a:t>
            </a:r>
            <a:r>
              <a:rPr lang="ru-RU" i="1" dirty="0"/>
              <a:t> </a:t>
            </a:r>
            <a:r>
              <a:rPr lang="ru-RU" i="1" dirty="0" err="1"/>
              <a:t>жүргізуші</a:t>
            </a:r>
            <a:r>
              <a:rPr lang="ru-RU" i="1" dirty="0"/>
              <a:t> </a:t>
            </a:r>
            <a:r>
              <a:rPr lang="ru-RU" i="1" dirty="0" err="1"/>
              <a:t>субьетілерге</a:t>
            </a:r>
            <a:endParaRPr lang="ru-RU" dirty="0"/>
          </a:p>
          <a:p>
            <a:r>
              <a:rPr lang="ru-RU" i="1" dirty="0"/>
              <a:t>-</a:t>
            </a:r>
            <a:r>
              <a:rPr lang="ru-RU" i="1" dirty="0" err="1"/>
              <a:t>азаматтар</a:t>
            </a:r>
            <a:r>
              <a:rPr lang="ru-RU" i="1" dirty="0"/>
              <a:t> мен </a:t>
            </a:r>
            <a:r>
              <a:rPr lang="ru-RU" i="1" dirty="0" err="1"/>
              <a:t>азаматтығы</a:t>
            </a:r>
            <a:r>
              <a:rPr lang="ru-RU" i="1" dirty="0"/>
              <a:t> </a:t>
            </a:r>
            <a:r>
              <a:rPr lang="ru-RU" i="1" dirty="0" err="1"/>
              <a:t>жоқ</a:t>
            </a:r>
            <a:r>
              <a:rPr lang="ru-RU" i="1" dirty="0"/>
              <a:t> </a:t>
            </a:r>
            <a:r>
              <a:rPr lang="ru-RU" i="1" dirty="0" err="1"/>
              <a:t>адамдарға</a:t>
            </a:r>
            <a:r>
              <a:rPr lang="ru-RU" i="1" dirty="0"/>
              <a:t>.</a:t>
            </a:r>
            <a:endParaRPr lang="ru-RU" dirty="0"/>
          </a:p>
          <a:p>
            <a:r>
              <a:rPr lang="ru-RU" dirty="0"/>
              <a:t>· </a:t>
            </a:r>
            <a:r>
              <a:rPr lang="ru-RU" dirty="0" err="1"/>
              <a:t>Жүзеге</a:t>
            </a:r>
            <a:r>
              <a:rPr lang="ru-RU" dirty="0"/>
              <a:t> </a:t>
            </a:r>
            <a:r>
              <a:rPr lang="ru-RU" dirty="0" err="1"/>
              <a:t>асырылу</a:t>
            </a:r>
            <a:r>
              <a:rPr lang="ru-RU" dirty="0"/>
              <a:t> </a:t>
            </a:r>
            <a:r>
              <a:rPr lang="ru-RU" dirty="0" err="1"/>
              <a:t>жоспарына</a:t>
            </a:r>
            <a:r>
              <a:rPr lang="ru-RU" dirty="0"/>
              <a:t> </a:t>
            </a:r>
            <a:r>
              <a:rPr lang="ru-RU" dirty="0" err="1"/>
              <a:t>байланысты</a:t>
            </a:r>
            <a:r>
              <a:rPr lang="ru-RU" dirty="0"/>
              <a:t>:</a:t>
            </a:r>
          </a:p>
          <a:p>
            <a:r>
              <a:rPr lang="ru-RU" dirty="0"/>
              <a:t>-</a:t>
            </a:r>
            <a:r>
              <a:rPr lang="ru-RU" i="1" dirty="0" err="1"/>
              <a:t>жоспарлы</a:t>
            </a:r>
            <a:r>
              <a:rPr lang="ru-RU" dirty="0"/>
              <a:t> - </a:t>
            </a:r>
            <a:r>
              <a:rPr lang="ru-RU" dirty="0" err="1"/>
              <a:t>салықтық</a:t>
            </a:r>
            <a:r>
              <a:rPr lang="ru-RU" dirty="0"/>
              <a:t> </a:t>
            </a:r>
            <a:r>
              <a:rPr lang="ru-RU" dirty="0" err="1"/>
              <a:t>тексерулер</a:t>
            </a:r>
            <a:r>
              <a:rPr lang="ru-RU" dirty="0"/>
              <a:t> </a:t>
            </a:r>
            <a:r>
              <a:rPr lang="ru-RU" dirty="0" err="1"/>
              <a:t>жоспарына</a:t>
            </a:r>
            <a:r>
              <a:rPr lang="ru-RU" dirty="0"/>
              <a:t> </a:t>
            </a:r>
            <a:r>
              <a:rPr lang="ru-RU" dirty="0" err="1"/>
              <a:t>сәйкес</a:t>
            </a:r>
            <a:r>
              <a:rPr lang="ru-RU" dirty="0"/>
              <a:t> </a:t>
            </a:r>
            <a:r>
              <a:rPr lang="ru-RU" dirty="0" err="1"/>
              <a:t>жүзеге</a:t>
            </a:r>
            <a:r>
              <a:rPr lang="ru-RU" dirty="0"/>
              <a:t> </a:t>
            </a:r>
            <a:r>
              <a:rPr lang="ru-RU" dirty="0" err="1"/>
              <a:t>асырылатын</a:t>
            </a:r>
            <a:r>
              <a:rPr lang="ru-RU" dirty="0"/>
              <a:t> </a:t>
            </a:r>
            <a:r>
              <a:rPr lang="ru-RU" dirty="0" err="1"/>
              <a:t>кешенді</a:t>
            </a:r>
            <a:r>
              <a:rPr lang="ru-RU" dirty="0"/>
              <a:t> </a:t>
            </a:r>
            <a:r>
              <a:rPr lang="ru-RU" dirty="0" err="1"/>
              <a:t>және</a:t>
            </a:r>
            <a:r>
              <a:rPr lang="ru-RU" dirty="0"/>
              <a:t> </a:t>
            </a:r>
            <a:r>
              <a:rPr lang="ru-RU" dirty="0" err="1"/>
              <a:t>тақырыптық</a:t>
            </a:r>
            <a:r>
              <a:rPr lang="ru-RU" dirty="0"/>
              <a:t> </a:t>
            </a:r>
            <a:r>
              <a:rPr lang="ru-RU" dirty="0" err="1"/>
              <a:t>тексерулер</a:t>
            </a:r>
            <a:r>
              <a:rPr lang="ru-RU" dirty="0"/>
              <a:t>, оны </a:t>
            </a:r>
            <a:r>
              <a:rPr lang="ru-RU" dirty="0" err="1"/>
              <a:t>уәкілетті</a:t>
            </a:r>
            <a:r>
              <a:rPr lang="ru-RU" dirty="0"/>
              <a:t> орган </a:t>
            </a:r>
            <a:r>
              <a:rPr lang="ru-RU" dirty="0" err="1"/>
              <a:t>жыл</a:t>
            </a:r>
            <a:r>
              <a:rPr lang="ru-RU" dirty="0"/>
              <a:t> </a:t>
            </a:r>
            <a:r>
              <a:rPr lang="ru-RU" dirty="0" err="1"/>
              <a:t>сайын</a:t>
            </a:r>
            <a:r>
              <a:rPr lang="ru-RU" dirty="0"/>
              <a:t> </a:t>
            </a:r>
            <a:r>
              <a:rPr lang="ru-RU" dirty="0" err="1"/>
              <a:t>бекітіп</a:t>
            </a:r>
            <a:r>
              <a:rPr lang="ru-RU" dirty="0"/>
              <a:t> </a:t>
            </a:r>
            <a:r>
              <a:rPr lang="ru-RU" dirty="0" err="1"/>
              <a:t>отырады</a:t>
            </a:r>
            <a:r>
              <a:rPr lang="ru-RU" dirty="0"/>
              <a:t>. </a:t>
            </a:r>
            <a:r>
              <a:rPr lang="ru-RU" dirty="0" err="1"/>
              <a:t>Салықтық</a:t>
            </a:r>
            <a:r>
              <a:rPr lang="ru-RU" dirty="0"/>
              <a:t> </a:t>
            </a:r>
            <a:r>
              <a:rPr lang="ru-RU" dirty="0" err="1"/>
              <a:t>тексерулер</a:t>
            </a:r>
            <a:r>
              <a:rPr lang="ru-RU" dirty="0"/>
              <a:t> </a:t>
            </a:r>
            <a:r>
              <a:rPr lang="ru-RU" dirty="0" err="1"/>
              <a:t>жоспары</a:t>
            </a:r>
            <a:r>
              <a:rPr lang="ru-RU" dirty="0"/>
              <a:t> </a:t>
            </a:r>
            <a:r>
              <a:rPr lang="ru-RU" dirty="0" err="1"/>
              <a:t>салық</a:t>
            </a:r>
            <a:r>
              <a:rPr lang="ru-RU" dirty="0"/>
              <a:t> </a:t>
            </a:r>
            <a:r>
              <a:rPr lang="ru-RU" dirty="0" err="1"/>
              <a:t>төлеуші</a:t>
            </a:r>
            <a:r>
              <a:rPr lang="ru-RU" dirty="0"/>
              <a:t> (</a:t>
            </a:r>
            <a:r>
              <a:rPr lang="ru-RU" dirty="0" err="1"/>
              <a:t>салық</a:t>
            </a:r>
            <a:r>
              <a:rPr lang="ru-RU" dirty="0"/>
              <a:t> </a:t>
            </a:r>
            <a:r>
              <a:rPr lang="ru-RU" dirty="0" err="1"/>
              <a:t>агенті</a:t>
            </a:r>
            <a:r>
              <a:rPr lang="ru-RU" dirty="0"/>
              <a:t>) </a:t>
            </a:r>
            <a:r>
              <a:rPr lang="ru-RU" dirty="0" err="1"/>
              <a:t>ұсынған</a:t>
            </a:r>
            <a:r>
              <a:rPr lang="ru-RU" dirty="0"/>
              <a:t> </a:t>
            </a:r>
            <a:r>
              <a:rPr lang="ru-RU" dirty="0" err="1"/>
              <a:t>салық</a:t>
            </a:r>
            <a:r>
              <a:rPr lang="ru-RU" dirty="0"/>
              <a:t> </a:t>
            </a:r>
            <a:r>
              <a:rPr lang="ru-RU" dirty="0" err="1"/>
              <a:t>есептілігін</a:t>
            </a:r>
            <a:r>
              <a:rPr lang="ru-RU" dirty="0"/>
              <a:t>, </a:t>
            </a:r>
            <a:r>
              <a:rPr lang="ru-RU" dirty="0" err="1"/>
              <a:t>уәкілетті</a:t>
            </a:r>
            <a:r>
              <a:rPr lang="ru-RU" dirty="0"/>
              <a:t> </a:t>
            </a:r>
            <a:r>
              <a:rPr lang="ru-RU" dirty="0" err="1"/>
              <a:t>мемлекеттік</a:t>
            </a:r>
            <a:r>
              <a:rPr lang="ru-RU" dirty="0"/>
              <a:t> </a:t>
            </a:r>
            <a:r>
              <a:rPr lang="ru-RU" dirty="0" err="1"/>
              <a:t>органдардың</a:t>
            </a:r>
            <a:r>
              <a:rPr lang="ru-RU" dirty="0"/>
              <a:t> </a:t>
            </a:r>
            <a:r>
              <a:rPr lang="ru-RU" dirty="0" err="1"/>
              <a:t>мәліметтерін</a:t>
            </a:r>
            <a:r>
              <a:rPr lang="ru-RU" dirty="0"/>
              <a:t>, </a:t>
            </a:r>
            <a:r>
              <a:rPr lang="ru-RU" dirty="0" err="1"/>
              <a:t>сондай-ақ</a:t>
            </a:r>
            <a:r>
              <a:rPr lang="ru-RU" dirty="0"/>
              <a:t> </a:t>
            </a:r>
            <a:r>
              <a:rPr lang="ru-RU" dirty="0" err="1"/>
              <a:t>салық</a:t>
            </a:r>
            <a:r>
              <a:rPr lang="ru-RU" dirty="0"/>
              <a:t> </a:t>
            </a:r>
            <a:r>
              <a:rPr lang="ru-RU" dirty="0" err="1"/>
              <a:t>төлеушінің</a:t>
            </a:r>
            <a:r>
              <a:rPr lang="ru-RU" dirty="0"/>
              <a:t> (</a:t>
            </a:r>
            <a:r>
              <a:rPr lang="ru-RU" dirty="0" err="1"/>
              <a:t>салық</a:t>
            </a:r>
            <a:r>
              <a:rPr lang="ru-RU" dirty="0"/>
              <a:t> </a:t>
            </a:r>
            <a:r>
              <a:rPr lang="ru-RU" dirty="0" err="1"/>
              <a:t>агентінің</a:t>
            </a:r>
            <a:r>
              <a:rPr lang="ru-RU" dirty="0"/>
              <a:t>) </a:t>
            </a:r>
            <a:r>
              <a:rPr lang="ru-RU" dirty="0" err="1"/>
              <a:t>қызметі</a:t>
            </a:r>
            <a:r>
              <a:rPr lang="ru-RU" dirty="0"/>
              <a:t> </a:t>
            </a:r>
            <a:r>
              <a:rPr lang="ru-RU" dirty="0" err="1"/>
              <a:t>туралы</a:t>
            </a:r>
            <a:r>
              <a:rPr lang="ru-RU" dirty="0"/>
              <a:t> </a:t>
            </a:r>
            <a:r>
              <a:rPr lang="ru-RU" dirty="0" err="1"/>
              <a:t>басқа</a:t>
            </a:r>
            <a:r>
              <a:rPr lang="ru-RU" dirty="0"/>
              <a:t> да </a:t>
            </a:r>
            <a:r>
              <a:rPr lang="ru-RU" dirty="0" err="1"/>
              <a:t>құжаттар</a:t>
            </a:r>
            <a:r>
              <a:rPr lang="ru-RU" dirty="0"/>
              <a:t> мен </a:t>
            </a:r>
            <a:r>
              <a:rPr lang="ru-RU" dirty="0" err="1"/>
              <a:t>мәліметтерді</a:t>
            </a:r>
            <a:r>
              <a:rPr lang="ru-RU" dirty="0"/>
              <a:t> </a:t>
            </a:r>
            <a:r>
              <a:rPr lang="ru-RU" dirty="0" err="1"/>
              <a:t>талдау</a:t>
            </a:r>
            <a:r>
              <a:rPr lang="ru-RU" dirty="0"/>
              <a:t> </a:t>
            </a:r>
            <a:r>
              <a:rPr lang="ru-RU" dirty="0" err="1"/>
              <a:t>негізінде</a:t>
            </a:r>
            <a:r>
              <a:rPr lang="ru-RU" dirty="0"/>
              <a:t> </a:t>
            </a:r>
            <a:r>
              <a:rPr lang="ru-RU" dirty="0" err="1"/>
              <a:t>жасалады</a:t>
            </a:r>
            <a:r>
              <a:rPr lang="ru-RU" dirty="0"/>
              <a:t>;</a:t>
            </a:r>
          </a:p>
          <a:p>
            <a:r>
              <a:rPr lang="ru-RU" dirty="0"/>
              <a:t>-</a:t>
            </a:r>
            <a:r>
              <a:rPr lang="ru-RU" i="1" dirty="0" err="1"/>
              <a:t>жоспардан</a:t>
            </a:r>
            <a:r>
              <a:rPr lang="ru-RU" i="1" dirty="0"/>
              <a:t> </a:t>
            </a:r>
            <a:r>
              <a:rPr lang="ru-RU" i="1" dirty="0" err="1"/>
              <a:t>тыс</a:t>
            </a:r>
            <a:r>
              <a:rPr lang="ru-RU" i="1" dirty="0"/>
              <a:t>- </a:t>
            </a:r>
            <a:r>
              <a:rPr lang="ru-RU" dirty="0" err="1"/>
              <a:t>салық</a:t>
            </a:r>
            <a:r>
              <a:rPr lang="ru-RU" dirty="0"/>
              <a:t> </a:t>
            </a:r>
            <a:r>
              <a:rPr lang="ru-RU" dirty="0" err="1"/>
              <a:t>төлеушінің</a:t>
            </a:r>
            <a:r>
              <a:rPr lang="ru-RU" dirty="0"/>
              <a:t> </a:t>
            </a:r>
            <a:r>
              <a:rPr lang="ru-RU" dirty="0" err="1"/>
              <a:t>өтініші</a:t>
            </a:r>
            <a:r>
              <a:rPr lang="ru-RU" dirty="0"/>
              <a:t> </a:t>
            </a:r>
            <a:r>
              <a:rPr lang="ru-RU" dirty="0" err="1"/>
              <a:t>негізінде</a:t>
            </a:r>
            <a:r>
              <a:rPr lang="ru-RU" dirty="0"/>
              <a:t> н\е </a:t>
            </a:r>
            <a:r>
              <a:rPr lang="ru-RU" dirty="0" err="1"/>
              <a:t>қылмыстық</a:t>
            </a:r>
            <a:r>
              <a:rPr lang="ru-RU" dirty="0"/>
              <a:t> сот </a:t>
            </a:r>
            <a:r>
              <a:rPr lang="ru-RU" dirty="0" err="1"/>
              <a:t>ісі</a:t>
            </a:r>
            <a:r>
              <a:rPr lang="ru-RU" dirty="0"/>
              <a:t> (</a:t>
            </a:r>
            <a:r>
              <a:rPr lang="ru-RU" dirty="0" err="1"/>
              <a:t>тергеу</a:t>
            </a:r>
            <a:r>
              <a:rPr lang="ru-RU" dirty="0"/>
              <a:t> </a:t>
            </a:r>
            <a:r>
              <a:rPr lang="ru-RU" dirty="0" err="1"/>
              <a:t>ісі</a:t>
            </a:r>
            <a:r>
              <a:rPr lang="ru-RU" dirty="0"/>
              <a:t>) н\е </a:t>
            </a:r>
            <a:r>
              <a:rPr lang="ru-RU" dirty="0" err="1"/>
              <a:t>жоғары</a:t>
            </a:r>
            <a:r>
              <a:rPr lang="ru-RU" dirty="0"/>
              <a:t> </a:t>
            </a:r>
            <a:r>
              <a:rPr lang="ru-RU" dirty="0" err="1"/>
              <a:t>тұрған</a:t>
            </a:r>
            <a:r>
              <a:rPr lang="ru-RU" dirty="0"/>
              <a:t> СҚО-ң </a:t>
            </a:r>
            <a:r>
              <a:rPr lang="ru-RU" dirty="0" err="1"/>
              <a:t>шағымы</a:t>
            </a:r>
            <a:r>
              <a:rPr lang="ru-RU" dirty="0"/>
              <a:t> </a:t>
            </a:r>
            <a:r>
              <a:rPr lang="ru-RU" dirty="0" err="1"/>
              <a:t>негізінде</a:t>
            </a:r>
            <a:r>
              <a:rPr lang="ru-RU" dirty="0"/>
              <a:t> </a:t>
            </a:r>
            <a:r>
              <a:rPr lang="ru-RU" dirty="0" err="1"/>
              <a:t>кезектен</a:t>
            </a:r>
            <a:r>
              <a:rPr lang="ru-RU" dirty="0"/>
              <a:t> </a:t>
            </a:r>
            <a:r>
              <a:rPr lang="ru-RU" dirty="0" err="1"/>
              <a:t>тыс</a:t>
            </a:r>
            <a:r>
              <a:rPr lang="ru-RU" dirty="0"/>
              <a:t> </a:t>
            </a:r>
            <a:r>
              <a:rPr lang="ru-RU" dirty="0" err="1"/>
              <a:t>жүргізілетін</a:t>
            </a:r>
            <a:r>
              <a:rPr lang="ru-RU" dirty="0"/>
              <a:t> </a:t>
            </a:r>
            <a:r>
              <a:rPr lang="ru-RU" dirty="0" err="1"/>
              <a:t>тексеру</a:t>
            </a:r>
            <a:r>
              <a:rPr lang="ru-RU" dirty="0"/>
              <a:t>.</a:t>
            </a:r>
          </a:p>
          <a:p>
            <a:endParaRPr lang="ru-RU" dirty="0"/>
          </a:p>
        </p:txBody>
      </p:sp>
    </p:spTree>
    <p:extLst>
      <p:ext uri="{BB962C8B-B14F-4D97-AF65-F5344CB8AC3E}">
        <p14:creationId xmlns:p14="http://schemas.microsoft.com/office/powerpoint/2010/main" val="978476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style>
          <a:lnRef idx="1">
            <a:schemeClr val="dk1"/>
          </a:lnRef>
          <a:fillRef idx="2">
            <a:schemeClr val="dk1"/>
          </a:fillRef>
          <a:effectRef idx="1">
            <a:schemeClr val="dk1"/>
          </a:effectRef>
          <a:fontRef idx="minor">
            <a:schemeClr val="dk1"/>
          </a:fontRef>
        </p:style>
        <p:txBody>
          <a:bodyPr>
            <a:normAutofit fontScale="62500" lnSpcReduction="20000"/>
          </a:bodyPr>
          <a:lstStyle/>
          <a:p>
            <a:r>
              <a:rPr lang="ru-RU" dirty="0">
                <a:solidFill>
                  <a:srgbClr val="FF0000"/>
                </a:solidFill>
              </a:rPr>
              <a:t>· </a:t>
            </a:r>
            <a:r>
              <a:rPr lang="ru-RU" dirty="0" err="1">
                <a:solidFill>
                  <a:srgbClr val="FF0000"/>
                </a:solidFill>
              </a:rPr>
              <a:t>Салықтық</a:t>
            </a:r>
            <a:r>
              <a:rPr lang="ru-RU" dirty="0">
                <a:solidFill>
                  <a:srgbClr val="FF0000"/>
                </a:solidFill>
              </a:rPr>
              <a:t> </a:t>
            </a:r>
            <a:r>
              <a:rPr lang="ru-RU" dirty="0" err="1">
                <a:solidFill>
                  <a:srgbClr val="FF0000"/>
                </a:solidFill>
              </a:rPr>
              <a:t>бақылауға</a:t>
            </a:r>
            <a:r>
              <a:rPr lang="ru-RU" dirty="0">
                <a:solidFill>
                  <a:srgbClr val="FF0000"/>
                </a:solidFill>
              </a:rPr>
              <a:t> </a:t>
            </a:r>
            <a:r>
              <a:rPr lang="ru-RU" dirty="0" err="1">
                <a:solidFill>
                  <a:srgbClr val="FF0000"/>
                </a:solidFill>
              </a:rPr>
              <a:t>қамтылатын</a:t>
            </a:r>
            <a:r>
              <a:rPr lang="ru-RU" dirty="0">
                <a:solidFill>
                  <a:srgbClr val="FF0000"/>
                </a:solidFill>
              </a:rPr>
              <a:t> </a:t>
            </a:r>
            <a:r>
              <a:rPr lang="ru-RU" dirty="0" err="1">
                <a:solidFill>
                  <a:srgbClr val="FF0000"/>
                </a:solidFill>
              </a:rPr>
              <a:t>объектілеріне</a:t>
            </a:r>
            <a:r>
              <a:rPr lang="ru-RU" dirty="0">
                <a:solidFill>
                  <a:srgbClr val="FF0000"/>
                </a:solidFill>
              </a:rPr>
              <a:t> </a:t>
            </a:r>
            <a:r>
              <a:rPr lang="ru-RU" dirty="0" err="1">
                <a:solidFill>
                  <a:srgbClr val="FF0000"/>
                </a:solidFill>
              </a:rPr>
              <a:t>байланысты</a:t>
            </a:r>
            <a:r>
              <a:rPr lang="ru-RU" dirty="0"/>
              <a:t>:</a:t>
            </a:r>
          </a:p>
          <a:p>
            <a:r>
              <a:rPr lang="ru-RU" dirty="0"/>
              <a:t>-</a:t>
            </a:r>
            <a:r>
              <a:rPr lang="ru-RU" dirty="0" err="1"/>
              <a:t>жаппай</a:t>
            </a:r>
            <a:r>
              <a:rPr lang="ru-RU" dirty="0"/>
              <a:t>(</a:t>
            </a:r>
            <a:r>
              <a:rPr lang="ru-RU" dirty="0" err="1"/>
              <a:t>кешенді</a:t>
            </a:r>
            <a:r>
              <a:rPr lang="ru-RU" dirty="0"/>
              <a:t>)</a:t>
            </a:r>
          </a:p>
          <a:p>
            <a:r>
              <a:rPr lang="ru-RU" dirty="0"/>
              <a:t>-</a:t>
            </a:r>
            <a:r>
              <a:rPr lang="ru-RU" dirty="0" err="1"/>
              <a:t>ішінара</a:t>
            </a:r>
            <a:r>
              <a:rPr lang="ru-RU" dirty="0"/>
              <a:t>(</a:t>
            </a:r>
            <a:r>
              <a:rPr lang="ru-RU" dirty="0" err="1"/>
              <a:t>тақырыптық</a:t>
            </a:r>
            <a:r>
              <a:rPr lang="ru-RU" dirty="0"/>
              <a:t>)</a:t>
            </a:r>
          </a:p>
          <a:p>
            <a:r>
              <a:rPr lang="ru-RU" dirty="0"/>
              <a:t>· </a:t>
            </a:r>
            <a:r>
              <a:rPr lang="ru-RU" dirty="0" err="1">
                <a:solidFill>
                  <a:srgbClr val="FF0000"/>
                </a:solidFill>
              </a:rPr>
              <a:t>Тексеруге</a:t>
            </a:r>
            <a:r>
              <a:rPr lang="ru-RU" dirty="0">
                <a:solidFill>
                  <a:srgbClr val="FF0000"/>
                </a:solidFill>
              </a:rPr>
              <a:t> </a:t>
            </a:r>
            <a:r>
              <a:rPr lang="ru-RU" dirty="0" err="1">
                <a:solidFill>
                  <a:srgbClr val="FF0000"/>
                </a:solidFill>
              </a:rPr>
              <a:t>қатысатын</a:t>
            </a:r>
            <a:r>
              <a:rPr lang="ru-RU" dirty="0">
                <a:solidFill>
                  <a:srgbClr val="FF0000"/>
                </a:solidFill>
              </a:rPr>
              <a:t> </a:t>
            </a:r>
            <a:r>
              <a:rPr lang="ru-RU" dirty="0" err="1">
                <a:solidFill>
                  <a:srgbClr val="FF0000"/>
                </a:solidFill>
              </a:rPr>
              <a:t>субъектілеріне</a:t>
            </a:r>
            <a:r>
              <a:rPr lang="ru-RU" dirty="0">
                <a:solidFill>
                  <a:srgbClr val="FF0000"/>
                </a:solidFill>
              </a:rPr>
              <a:t> </a:t>
            </a:r>
            <a:r>
              <a:rPr lang="ru-RU" dirty="0" err="1">
                <a:solidFill>
                  <a:srgbClr val="FF0000"/>
                </a:solidFill>
              </a:rPr>
              <a:t>байланысты</a:t>
            </a:r>
            <a:r>
              <a:rPr lang="ru-RU" dirty="0">
                <a:solidFill>
                  <a:srgbClr val="FF0000"/>
                </a:solidFill>
              </a:rPr>
              <a:t>:</a:t>
            </a:r>
          </a:p>
          <a:p>
            <a:r>
              <a:rPr lang="ru-RU" dirty="0"/>
              <a:t>-</a:t>
            </a:r>
            <a:r>
              <a:rPr lang="ru-RU" dirty="0" err="1"/>
              <a:t>дербес</a:t>
            </a:r>
            <a:endParaRPr lang="ru-RU" dirty="0"/>
          </a:p>
          <a:p>
            <a:r>
              <a:rPr lang="ru-RU" dirty="0"/>
              <a:t>-</a:t>
            </a:r>
            <a:r>
              <a:rPr lang="ru-RU" dirty="0" err="1"/>
              <a:t>кешенді</a:t>
            </a:r>
            <a:endParaRPr lang="ru-RU" dirty="0"/>
          </a:p>
          <a:p>
            <a:r>
              <a:rPr lang="ru-RU" dirty="0"/>
              <a:t>· </a:t>
            </a:r>
            <a:r>
              <a:rPr lang="ru-RU" dirty="0" err="1">
                <a:solidFill>
                  <a:srgbClr val="FF0000"/>
                </a:solidFill>
              </a:rPr>
              <a:t>Тексерілетін</a:t>
            </a:r>
            <a:r>
              <a:rPr lang="ru-RU" dirty="0">
                <a:solidFill>
                  <a:srgbClr val="FF0000"/>
                </a:solidFill>
              </a:rPr>
              <a:t> </a:t>
            </a:r>
            <a:r>
              <a:rPr lang="ru-RU" dirty="0" err="1">
                <a:solidFill>
                  <a:srgbClr val="FF0000"/>
                </a:solidFill>
              </a:rPr>
              <a:t>тұлғаның</a:t>
            </a:r>
            <a:r>
              <a:rPr lang="ru-RU" dirty="0">
                <a:solidFill>
                  <a:srgbClr val="FF0000"/>
                </a:solidFill>
              </a:rPr>
              <a:t> </a:t>
            </a:r>
            <a:r>
              <a:rPr lang="ru-RU" dirty="0" err="1">
                <a:solidFill>
                  <a:srgbClr val="FF0000"/>
                </a:solidFill>
              </a:rPr>
              <a:t>меншік</a:t>
            </a:r>
            <a:r>
              <a:rPr lang="ru-RU" dirty="0">
                <a:solidFill>
                  <a:srgbClr val="FF0000"/>
                </a:solidFill>
              </a:rPr>
              <a:t> </a:t>
            </a:r>
            <a:r>
              <a:rPr lang="ru-RU" dirty="0" err="1">
                <a:solidFill>
                  <a:srgbClr val="FF0000"/>
                </a:solidFill>
              </a:rPr>
              <a:t>нысанына</a:t>
            </a:r>
            <a:r>
              <a:rPr lang="ru-RU" dirty="0">
                <a:solidFill>
                  <a:srgbClr val="FF0000"/>
                </a:solidFill>
              </a:rPr>
              <a:t> </a:t>
            </a:r>
            <a:r>
              <a:rPr lang="ru-RU" dirty="0" err="1">
                <a:solidFill>
                  <a:srgbClr val="FF0000"/>
                </a:solidFill>
              </a:rPr>
              <a:t>байланысты</a:t>
            </a:r>
            <a:r>
              <a:rPr lang="ru-RU" dirty="0">
                <a:solidFill>
                  <a:srgbClr val="FF0000"/>
                </a:solidFill>
              </a:rPr>
              <a:t>:</a:t>
            </a:r>
          </a:p>
          <a:p>
            <a:r>
              <a:rPr lang="ru-RU" dirty="0"/>
              <a:t>-</a:t>
            </a:r>
            <a:r>
              <a:rPr lang="ru-RU" dirty="0" err="1"/>
              <a:t>мемлекеттік</a:t>
            </a:r>
            <a:endParaRPr lang="ru-RU" dirty="0"/>
          </a:p>
          <a:p>
            <a:r>
              <a:rPr lang="ru-RU" dirty="0"/>
              <a:t>-</a:t>
            </a:r>
            <a:r>
              <a:rPr lang="ru-RU" dirty="0" err="1"/>
              <a:t>жеке</a:t>
            </a:r>
            <a:endParaRPr lang="ru-RU" dirty="0"/>
          </a:p>
          <a:p>
            <a:r>
              <a:rPr lang="ru-RU" dirty="0"/>
              <a:t>-</a:t>
            </a:r>
            <a:r>
              <a:rPr lang="ru-RU" dirty="0" err="1"/>
              <a:t>аралас</a:t>
            </a:r>
            <a:endParaRPr lang="ru-RU" dirty="0"/>
          </a:p>
          <a:p>
            <a:r>
              <a:rPr lang="ru-RU" dirty="0"/>
              <a:t>· </a:t>
            </a:r>
            <a:r>
              <a:rPr lang="ru-RU" dirty="0" err="1">
                <a:solidFill>
                  <a:srgbClr val="FF0000"/>
                </a:solidFill>
              </a:rPr>
              <a:t>Қолданылатын</a:t>
            </a:r>
            <a:r>
              <a:rPr lang="ru-RU" dirty="0">
                <a:solidFill>
                  <a:srgbClr val="FF0000"/>
                </a:solidFill>
              </a:rPr>
              <a:t> </a:t>
            </a:r>
            <a:r>
              <a:rPr lang="ru-RU" dirty="0" err="1">
                <a:solidFill>
                  <a:srgbClr val="FF0000"/>
                </a:solidFill>
              </a:rPr>
              <a:t>әдістеріне</a:t>
            </a:r>
            <a:r>
              <a:rPr lang="ru-RU" dirty="0">
                <a:solidFill>
                  <a:srgbClr val="FF0000"/>
                </a:solidFill>
              </a:rPr>
              <a:t> </a:t>
            </a:r>
            <a:r>
              <a:rPr lang="ru-RU" dirty="0" err="1">
                <a:solidFill>
                  <a:srgbClr val="FF0000"/>
                </a:solidFill>
              </a:rPr>
              <a:t>қарай</a:t>
            </a:r>
            <a:r>
              <a:rPr lang="ru-RU" dirty="0">
                <a:solidFill>
                  <a:srgbClr val="FF0000"/>
                </a:solidFill>
              </a:rPr>
              <a:t>:</a:t>
            </a:r>
          </a:p>
          <a:p>
            <a:r>
              <a:rPr lang="ru-RU" dirty="0"/>
              <a:t>-</a:t>
            </a:r>
            <a:r>
              <a:rPr lang="ru-RU" dirty="0" err="1"/>
              <a:t>сандық</a:t>
            </a:r>
            <a:endParaRPr lang="ru-RU" dirty="0"/>
          </a:p>
          <a:p>
            <a:r>
              <a:rPr lang="ru-RU" dirty="0"/>
              <a:t>-</a:t>
            </a:r>
            <a:r>
              <a:rPr lang="ru-RU" dirty="0" err="1"/>
              <a:t>заттық-сандық</a:t>
            </a:r>
            <a:endParaRPr lang="ru-RU" dirty="0"/>
          </a:p>
          <a:p>
            <a:r>
              <a:rPr lang="ru-RU" dirty="0"/>
              <a:t>-</a:t>
            </a:r>
            <a:r>
              <a:rPr lang="ru-RU" dirty="0" err="1"/>
              <a:t>ішінара</a:t>
            </a:r>
            <a:endParaRPr lang="ru-RU" dirty="0"/>
          </a:p>
          <a:p>
            <a:r>
              <a:rPr lang="ru-RU" dirty="0">
                <a:solidFill>
                  <a:srgbClr val="FF0000"/>
                </a:solidFill>
              </a:rPr>
              <a:t>· </a:t>
            </a:r>
            <a:r>
              <a:rPr lang="ru-RU" dirty="0" err="1">
                <a:solidFill>
                  <a:srgbClr val="FF0000"/>
                </a:solidFill>
              </a:rPr>
              <a:t>Салық</a:t>
            </a:r>
            <a:r>
              <a:rPr lang="ru-RU" dirty="0">
                <a:solidFill>
                  <a:srgbClr val="FF0000"/>
                </a:solidFill>
              </a:rPr>
              <a:t> </a:t>
            </a:r>
            <a:r>
              <a:rPr lang="ru-RU" dirty="0" err="1">
                <a:solidFill>
                  <a:srgbClr val="FF0000"/>
                </a:solidFill>
              </a:rPr>
              <a:t>тексері</a:t>
            </a:r>
            <a:r>
              <a:rPr lang="ru-RU" dirty="0">
                <a:solidFill>
                  <a:srgbClr val="FF0000"/>
                </a:solidFill>
              </a:rPr>
              <a:t> </a:t>
            </a:r>
            <a:r>
              <a:rPr lang="ru-RU" dirty="0" err="1">
                <a:solidFill>
                  <a:srgbClr val="FF0000"/>
                </a:solidFill>
              </a:rPr>
              <a:t>нәтижесі</a:t>
            </a:r>
            <a:r>
              <a:rPr lang="ru-RU" dirty="0">
                <a:solidFill>
                  <a:srgbClr val="FF0000"/>
                </a:solidFill>
              </a:rPr>
              <a:t> </a:t>
            </a:r>
            <a:r>
              <a:rPr lang="ru-RU" dirty="0" err="1">
                <a:solidFill>
                  <a:srgbClr val="FF0000"/>
                </a:solidFill>
              </a:rPr>
              <a:t>бойынша</a:t>
            </a:r>
            <a:r>
              <a:rPr lang="ru-RU" dirty="0">
                <a:solidFill>
                  <a:srgbClr val="FF0000"/>
                </a:solidFill>
              </a:rPr>
              <a:t>:</a:t>
            </a:r>
          </a:p>
          <a:p>
            <a:r>
              <a:rPr lang="ru-RU" dirty="0"/>
              <a:t>-</a:t>
            </a:r>
            <a:r>
              <a:rPr lang="ru-RU" dirty="0" err="1"/>
              <a:t>Жоспарлы</a:t>
            </a:r>
            <a:endParaRPr lang="ru-RU" dirty="0"/>
          </a:p>
          <a:p>
            <a:r>
              <a:rPr lang="ru-RU" dirty="0"/>
              <a:t>-</a:t>
            </a:r>
            <a:r>
              <a:rPr lang="ru-RU" dirty="0" err="1"/>
              <a:t>қосымша</a:t>
            </a:r>
            <a:endParaRPr lang="ru-RU" dirty="0"/>
          </a:p>
          <a:p>
            <a:endParaRPr lang="ru-RU" dirty="0"/>
          </a:p>
        </p:txBody>
      </p:sp>
    </p:spTree>
    <p:extLst>
      <p:ext uri="{BB962C8B-B14F-4D97-AF65-F5344CB8AC3E}">
        <p14:creationId xmlns:p14="http://schemas.microsoft.com/office/powerpoint/2010/main" val="3679571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kk-KZ" b="1" dirty="0"/>
              <a:t>Дәрістің  мақсаты: </a:t>
            </a:r>
            <a:r>
              <a:rPr lang="kk-KZ" dirty="0"/>
              <a:t>Қаржылық институтарға салықтық әкімшіліктендіруді жүргізу ерекшеліктерін айқындау</a:t>
            </a:r>
            <a:endParaRPr lang="ru-RU" dirty="0"/>
          </a:p>
          <a:p>
            <a:r>
              <a:rPr lang="kk-KZ" dirty="0"/>
              <a:t> </a:t>
            </a:r>
            <a:endParaRPr lang="ru-RU" dirty="0"/>
          </a:p>
          <a:p>
            <a:r>
              <a:rPr lang="kk-KZ" b="1" dirty="0"/>
              <a:t>    Дәрістің жоспары:</a:t>
            </a:r>
            <a:endParaRPr lang="ru-RU" dirty="0"/>
          </a:p>
          <a:p>
            <a:r>
              <a:rPr lang="kk-KZ" dirty="0"/>
              <a:t>1.Салықтық бақылауды басқарудың негізігі әдісі ретіндегі </a:t>
            </a:r>
            <a:r>
              <a:rPr lang="kk-KZ" dirty="0" smtClean="0"/>
              <a:t>түсінігі</a:t>
            </a:r>
            <a:r>
              <a:rPr lang="kk-KZ" dirty="0"/>
              <a:t> </a:t>
            </a:r>
            <a:r>
              <a:rPr lang="kk-KZ" u="sng" dirty="0">
                <a:hlinkClick r:id="rId2"/>
              </a:rPr>
              <a:t>және әдісі</a:t>
            </a:r>
            <a:endParaRPr lang="ru-RU" dirty="0"/>
          </a:p>
          <a:p>
            <a:r>
              <a:rPr lang="kk-KZ" dirty="0"/>
              <a:t>2.Мемлекеттік салықтық тіркеу жүргізу органдары</a:t>
            </a:r>
            <a:endParaRPr lang="ru-RU" dirty="0"/>
          </a:p>
          <a:p>
            <a:r>
              <a:rPr lang="kk-KZ" dirty="0"/>
              <a:t>3.Салық салудың мерзімдері</a:t>
            </a:r>
            <a:endParaRPr lang="ru-RU" dirty="0"/>
          </a:p>
          <a:p>
            <a:r>
              <a:rPr lang="kk-KZ" dirty="0"/>
              <a:t>4.Салықтық тексеру,актісі</a:t>
            </a:r>
            <a:endParaRPr lang="ru-RU" dirty="0"/>
          </a:p>
          <a:p>
            <a:endParaRPr lang="ru-RU" dirty="0"/>
          </a:p>
        </p:txBody>
      </p:sp>
    </p:spTree>
    <p:extLst>
      <p:ext uri="{BB962C8B-B14F-4D97-AF65-F5344CB8AC3E}">
        <p14:creationId xmlns:p14="http://schemas.microsoft.com/office/powerpoint/2010/main" val="2242689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80728"/>
            <a:ext cx="8229600" cy="4525963"/>
          </a:xfrm>
        </p:spPr>
        <p:style>
          <a:lnRef idx="1">
            <a:schemeClr val="accent1"/>
          </a:lnRef>
          <a:fillRef idx="2">
            <a:schemeClr val="accent1"/>
          </a:fillRef>
          <a:effectRef idx="1">
            <a:schemeClr val="accent1"/>
          </a:effectRef>
          <a:fontRef idx="minor">
            <a:schemeClr val="dk1"/>
          </a:fontRef>
        </p:style>
        <p:txBody>
          <a:bodyPr/>
          <a:lstStyle/>
          <a:p>
            <a:r>
              <a:rPr lang="ru-RU" dirty="0" err="1"/>
              <a:t>Салықтық</a:t>
            </a:r>
            <a:r>
              <a:rPr lang="ru-RU" dirty="0"/>
              <a:t> </a:t>
            </a:r>
            <a:r>
              <a:rPr lang="ru-RU" dirty="0" err="1"/>
              <a:t>әкімшіліктендіру</a:t>
            </a:r>
            <a:r>
              <a:rPr lang="ru-RU" dirty="0"/>
              <a:t>, </a:t>
            </a:r>
            <a:r>
              <a:rPr lang="ru-RU" dirty="0" err="1"/>
              <a:t>салықтың</a:t>
            </a:r>
            <a:r>
              <a:rPr lang="ru-RU" dirty="0"/>
              <a:t> </a:t>
            </a:r>
            <a:r>
              <a:rPr lang="ru-RU" dirty="0" err="1"/>
              <a:t>және</a:t>
            </a:r>
            <a:r>
              <a:rPr lang="ru-RU" dirty="0"/>
              <a:t> </a:t>
            </a:r>
            <a:r>
              <a:rPr lang="ru-RU" dirty="0" err="1"/>
              <a:t>қаржылық</a:t>
            </a:r>
            <a:r>
              <a:rPr lang="ru-RU" dirty="0"/>
              <a:t> </a:t>
            </a:r>
            <a:r>
              <a:rPr lang="ru-RU" dirty="0" err="1"/>
              <a:t>тексеру</a:t>
            </a:r>
            <a:r>
              <a:rPr lang="ru-RU" dirty="0"/>
              <a:t> </a:t>
            </a:r>
            <a:r>
              <a:rPr lang="ru-RU" dirty="0" err="1"/>
              <a:t>әрекеттері</a:t>
            </a:r>
            <a:r>
              <a:rPr lang="ru-RU" dirty="0"/>
              <a:t> мен </a:t>
            </a:r>
            <a:r>
              <a:rPr lang="ru-RU" dirty="0" err="1"/>
              <a:t>операцияларымен</a:t>
            </a:r>
            <a:r>
              <a:rPr lang="ru-RU" dirty="0"/>
              <a:t> </a:t>
            </a:r>
            <a:r>
              <a:rPr lang="ru-RU" dirty="0" err="1"/>
              <a:t>байланысты</a:t>
            </a:r>
            <a:r>
              <a:rPr lang="ru-RU" dirty="0"/>
              <a:t> </a:t>
            </a:r>
            <a:r>
              <a:rPr lang="ru-RU" dirty="0" err="1"/>
              <a:t>шаруашылық</a:t>
            </a:r>
            <a:r>
              <a:rPr lang="ru-RU" dirty="0"/>
              <a:t> </a:t>
            </a:r>
            <a:r>
              <a:rPr lang="ru-RU" dirty="0" err="1"/>
              <a:t>субъектілері</a:t>
            </a:r>
            <a:r>
              <a:rPr lang="ru-RU" dirty="0"/>
              <a:t> </a:t>
            </a:r>
            <a:r>
              <a:rPr lang="ru-RU" dirty="0" err="1"/>
              <a:t>әрекеттерінің</a:t>
            </a:r>
            <a:r>
              <a:rPr lang="ru-RU" dirty="0"/>
              <a:t> </a:t>
            </a:r>
            <a:r>
              <a:rPr lang="ru-RU" dirty="0" err="1"/>
              <a:t>жалпы</a:t>
            </a:r>
            <a:r>
              <a:rPr lang="ru-RU" dirty="0"/>
              <a:t> </a:t>
            </a:r>
            <a:r>
              <a:rPr lang="ru-RU" dirty="0" err="1"/>
              <a:t>және</a:t>
            </a:r>
            <a:r>
              <a:rPr lang="ru-RU" dirty="0"/>
              <a:t> </a:t>
            </a:r>
            <a:r>
              <a:rPr lang="ru-RU" dirty="0" err="1"/>
              <a:t>арнайы</a:t>
            </a:r>
            <a:r>
              <a:rPr lang="ru-RU" dirty="0"/>
              <a:t> </a:t>
            </a:r>
            <a:r>
              <a:rPr lang="ru-RU" dirty="0" err="1"/>
              <a:t>түрлерін</a:t>
            </a:r>
            <a:r>
              <a:rPr lang="ru-RU" dirty="0"/>
              <a:t> </a:t>
            </a:r>
            <a:r>
              <a:rPr lang="ru-RU" dirty="0" err="1"/>
              <a:t>қолдануды</a:t>
            </a:r>
            <a:r>
              <a:rPr lang="ru-RU" dirty="0"/>
              <a:t> </a:t>
            </a:r>
            <a:r>
              <a:rPr lang="ru-RU" dirty="0" err="1"/>
              <a:t>басқару</a:t>
            </a:r>
            <a:r>
              <a:rPr lang="ru-RU" dirty="0"/>
              <a:t>, оны </a:t>
            </a:r>
            <a:r>
              <a:rPr lang="ru-RU" dirty="0" err="1"/>
              <a:t>ұйымдастыру</a:t>
            </a:r>
            <a:r>
              <a:rPr lang="ru-RU" dirty="0"/>
              <a:t> </a:t>
            </a:r>
            <a:r>
              <a:rPr lang="ru-RU" dirty="0" err="1"/>
              <a:t>әдістері</a:t>
            </a:r>
            <a:r>
              <a:rPr lang="ru-RU" dirty="0"/>
              <a:t> </a:t>
            </a:r>
            <a:r>
              <a:rPr lang="ru-RU" dirty="0" err="1"/>
              <a:t>және</a:t>
            </a:r>
            <a:r>
              <a:rPr lang="ru-RU" dirty="0"/>
              <a:t> </a:t>
            </a:r>
            <a:r>
              <a:rPr lang="ru-RU" dirty="0" err="1"/>
              <a:t>елдің</a:t>
            </a:r>
            <a:r>
              <a:rPr lang="ru-RU" dirty="0"/>
              <a:t> бюджет </a:t>
            </a:r>
            <a:r>
              <a:rPr lang="ru-RU" dirty="0" err="1"/>
              <a:t>жүйесіне</a:t>
            </a:r>
            <a:r>
              <a:rPr lang="ru-RU" dirty="0"/>
              <a:t> </a:t>
            </a:r>
            <a:r>
              <a:rPr lang="ru-RU" dirty="0" err="1"/>
              <a:t>түсетін</a:t>
            </a:r>
            <a:r>
              <a:rPr lang="ru-RU" dirty="0"/>
              <a:t> </a:t>
            </a:r>
            <a:r>
              <a:rPr lang="ru-RU" dirty="0" err="1"/>
              <a:t>салықтар</a:t>
            </a:r>
            <a:r>
              <a:rPr lang="ru-RU" dirty="0"/>
              <a:t> мен </a:t>
            </a:r>
            <a:r>
              <a:rPr lang="ru-RU" dirty="0" err="1"/>
              <a:t>басқы</a:t>
            </a:r>
            <a:r>
              <a:rPr lang="ru-RU" dirty="0"/>
              <a:t> да </a:t>
            </a:r>
            <a:r>
              <a:rPr lang="ru-RU" dirty="0" err="1"/>
              <a:t>міндетті</a:t>
            </a:r>
            <a:r>
              <a:rPr lang="ru-RU" dirty="0"/>
              <a:t> </a:t>
            </a:r>
            <a:r>
              <a:rPr lang="ru-RU" dirty="0" err="1"/>
              <a:t>төлемдерін</a:t>
            </a:r>
            <a:r>
              <a:rPr lang="ru-RU" dirty="0"/>
              <a:t> </a:t>
            </a:r>
            <a:r>
              <a:rPr lang="ru-RU" dirty="0" err="1"/>
              <a:t>толықтай</a:t>
            </a:r>
            <a:r>
              <a:rPr lang="ru-RU" dirty="0"/>
              <a:t> </a:t>
            </a:r>
            <a:r>
              <a:rPr lang="ru-RU" dirty="0" err="1"/>
              <a:t>шоғырландырудың</a:t>
            </a:r>
            <a:r>
              <a:rPr lang="ru-RU" dirty="0"/>
              <a:t> </a:t>
            </a:r>
            <a:r>
              <a:rPr lang="ru-RU" dirty="0" err="1"/>
              <a:t>негізі</a:t>
            </a:r>
            <a:r>
              <a:rPr lang="ru-RU" dirty="0"/>
              <a:t> </a:t>
            </a:r>
            <a:r>
              <a:rPr lang="ru-RU" dirty="0" err="1"/>
              <a:t>болып</a:t>
            </a:r>
            <a:r>
              <a:rPr lang="ru-RU" dirty="0"/>
              <a:t> </a:t>
            </a:r>
            <a:r>
              <a:rPr lang="ru-RU" dirty="0" err="1"/>
              <a:t>табылады</a:t>
            </a:r>
            <a:endParaRPr lang="ru-RU" dirty="0"/>
          </a:p>
        </p:txBody>
      </p:sp>
    </p:spTree>
    <p:extLst>
      <p:ext uri="{BB962C8B-B14F-4D97-AF65-F5344CB8AC3E}">
        <p14:creationId xmlns:p14="http://schemas.microsoft.com/office/powerpoint/2010/main" val="423335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r>
              <a:rPr lang="kk-KZ" dirty="0"/>
              <a:t>Салық әкімшілігін жүргізу салық органдарының салық бақылауын жүзеге асыруы, мерзімінде орындалмаған салық міндеттемесінің орындалуын қамтамасыз ету тәсілдері мен салық берешегін мәжбүрлеп өндіріп алу шараларын қолдануы, сондай-ақ Қазақстан Республикасының заңнамасына сәйкес салық төлеушілерге (салық агенттеріне) және басқа да уәкілетті мемлекеттік органдарға мемлекеттік қызмет көрсету болып табылады.</a:t>
            </a:r>
            <a:endParaRPr lang="ru-RU" dirty="0"/>
          </a:p>
          <a:p>
            <a:r>
              <a:rPr lang="kk-KZ" dirty="0"/>
              <a:t>      Мемлекеттік қызметтер көрсету шеңберінде салық төлеушіге (салық агентіне) нысанын уәкілетті орган бекітетін құжаттарды беру журналына оның қолы қойылып жүзеге асырылады.</a:t>
            </a:r>
            <a:endParaRPr lang="ru-RU" dirty="0"/>
          </a:p>
          <a:p>
            <a:endParaRPr lang="ru-RU" dirty="0"/>
          </a:p>
        </p:txBody>
      </p:sp>
    </p:spTree>
    <p:extLst>
      <p:ext uri="{BB962C8B-B14F-4D97-AF65-F5344CB8AC3E}">
        <p14:creationId xmlns:p14="http://schemas.microsoft.com/office/powerpoint/2010/main" val="3435765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kk-KZ" b="1" dirty="0"/>
              <a:t>Салықтық бақылау </a:t>
            </a:r>
            <a:r>
              <a:rPr lang="kk-KZ" dirty="0"/>
              <a:t>- Қазақстан Республикасының салық заңнамасы, орындалуын бақылау салық органдарына жүктелген Қазақстан Республикасының өзге де заңнамасы нормаларының орындалуына салық органдары жүзеге асыратын мемлекеттік бақылау.</a:t>
            </a:r>
            <a:endParaRPr lang="ru-RU" dirty="0"/>
          </a:p>
          <a:p>
            <a:r>
              <a:rPr lang="kk-KZ" b="1" dirty="0"/>
              <a:t>Салықтық бақылау: </a:t>
            </a:r>
            <a:endParaRPr lang="ru-RU" b="1" dirty="0"/>
          </a:p>
          <a:p>
            <a:pPr lvl="0"/>
            <a:r>
              <a:rPr lang="kk-KZ" dirty="0"/>
              <a:t>салықтық тексеру нысанында; </a:t>
            </a:r>
            <a:endParaRPr lang="ru-RU" dirty="0"/>
          </a:p>
          <a:p>
            <a:pPr lvl="0"/>
            <a:r>
              <a:rPr lang="kk-KZ" dirty="0"/>
              <a:t>мемлекеттік бақылаудың өзге де нысандарында жүзеге асырылады. </a:t>
            </a:r>
            <a:endParaRPr lang="ru-RU" dirty="0"/>
          </a:p>
          <a:p>
            <a:endParaRPr lang="ru-RU" dirty="0"/>
          </a:p>
        </p:txBody>
      </p:sp>
    </p:spTree>
    <p:extLst>
      <p:ext uri="{BB962C8B-B14F-4D97-AF65-F5344CB8AC3E}">
        <p14:creationId xmlns:p14="http://schemas.microsoft.com/office/powerpoint/2010/main" val="2085685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084982"/>
          </a:xfrm>
        </p:spPr>
        <p:txBody>
          <a:bodyPr>
            <a:normAutofit fontScale="90000"/>
          </a:bodyPr>
          <a:lstStyle/>
          <a:p>
            <a:r>
              <a:rPr lang="kk-KZ" sz="4000" dirty="0"/>
              <a:t>Салықтық бақылаудың осы нысандары шеңберінде: </a:t>
            </a:r>
            <a:r>
              <a:rPr lang="ru-RU" dirty="0"/>
              <a:t/>
            </a:r>
            <a:br>
              <a:rPr lang="ru-RU" dirty="0"/>
            </a:br>
            <a:endParaRPr lang="ru-RU" dirty="0"/>
          </a:p>
        </p:txBody>
      </p:sp>
      <p:sp>
        <p:nvSpPr>
          <p:cNvPr id="3" name="Объект 2"/>
          <p:cNvSpPr>
            <a:spLocks noGrp="1"/>
          </p:cNvSpPr>
          <p:nvPr>
            <p:ph idx="1"/>
          </p:nvPr>
        </p:nvSpPr>
        <p:spPr>
          <a:xfrm>
            <a:off x="457200" y="1340768"/>
            <a:ext cx="8229600" cy="4785395"/>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r>
              <a:rPr lang="kk-KZ" dirty="0" smtClean="0"/>
              <a:t>1</a:t>
            </a:r>
            <a:r>
              <a:rPr lang="kk-KZ" dirty="0"/>
              <a:t>) салық міндеттемесінің, міндетті зейнетақы жарналарын, міндетті кәсіптік зейнетақы жарналарын есептеу, ұстау мен аудару, әлеуметтік аударымдарды есептеу мен төлеу бойынша міндеттердің орындалуын есепке алу; </a:t>
            </a:r>
            <a:endParaRPr lang="ru-RU" dirty="0"/>
          </a:p>
          <a:p>
            <a:r>
              <a:rPr lang="kk-KZ" dirty="0"/>
              <a:t>2) бақылау-кассалық машиналарды қолдану тәртібінің сақталуына бақылау; </a:t>
            </a:r>
            <a:endParaRPr lang="ru-RU" dirty="0"/>
          </a:p>
          <a:p>
            <a:r>
              <a:rPr lang="kk-KZ" dirty="0"/>
              <a:t>3) акцизделетін тауарларға, сондай-ақ авиациялық отынға, биоотынға және мазутқа бақылау;</a:t>
            </a:r>
            <a:endParaRPr lang="ru-RU" dirty="0"/>
          </a:p>
          <a:p>
            <a:r>
              <a:rPr lang="kk-KZ" dirty="0"/>
              <a:t>4) трансферттік баға белгілеу кезіндегі бақылау; </a:t>
            </a:r>
            <a:endParaRPr lang="ru-RU" dirty="0"/>
          </a:p>
          <a:p>
            <a:r>
              <a:rPr lang="kk-KZ" dirty="0"/>
              <a:t> 5) мемлекет меншігіне айналдырылған (айналдырылуға жататын) мүлікті есепке алу, сақтау, бағалау, одан әрі пайдалану және өткізу тәртібінің сақталуына бақылау; </a:t>
            </a:r>
            <a:endParaRPr lang="ru-RU" dirty="0"/>
          </a:p>
          <a:p>
            <a:r>
              <a:rPr lang="kk-KZ" dirty="0"/>
              <a:t>6) Қазақстан Республикасының салық заңнамасын орындауға бағытталған функцияларды жүзеге асыру бойынша міндеттерді орындау бөлігінде уәкілетті мемлекеттік және жергілікті атқарушы органдардың қызметіне бақылау жүзеге асырылады. </a:t>
            </a:r>
            <a:endParaRPr lang="ru-RU" dirty="0"/>
          </a:p>
          <a:p>
            <a:endParaRPr lang="ru-RU" dirty="0"/>
          </a:p>
        </p:txBody>
      </p:sp>
    </p:spTree>
    <p:extLst>
      <p:ext uri="{BB962C8B-B14F-4D97-AF65-F5344CB8AC3E}">
        <p14:creationId xmlns:p14="http://schemas.microsoft.com/office/powerpoint/2010/main" val="3457415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4000" dirty="0"/>
              <a:t>Мемлекеттік бақылаудың өзге де нысаны шеңберінде: </a:t>
            </a:r>
            <a:r>
              <a:rPr lang="ru-RU" dirty="0"/>
              <a:t/>
            </a:r>
            <a:br>
              <a:rPr lang="ru-RU" dirty="0"/>
            </a:br>
            <a:endParaRPr lang="ru-RU"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kk-KZ" dirty="0"/>
              <a:t>      1) салық төлеушілерді салық органдарында тіркеу; </a:t>
            </a:r>
            <a:endParaRPr lang="ru-RU" dirty="0"/>
          </a:p>
          <a:p>
            <a:r>
              <a:rPr lang="kk-KZ" dirty="0"/>
              <a:t>      2) салықтық нысандарды қабылдау; </a:t>
            </a:r>
            <a:endParaRPr lang="ru-RU" dirty="0"/>
          </a:p>
          <a:p>
            <a:r>
              <a:rPr lang="kk-KZ" dirty="0"/>
              <a:t>      3) камералдық бақылау; </a:t>
            </a:r>
            <a:endParaRPr lang="ru-RU" dirty="0"/>
          </a:p>
          <a:p>
            <a:r>
              <a:rPr lang="kk-KZ" dirty="0"/>
              <a:t>      4) ірі салық төлеушілердің мониторингі; </a:t>
            </a:r>
            <a:endParaRPr lang="ru-RU" dirty="0"/>
          </a:p>
          <a:p>
            <a:r>
              <a:rPr lang="kk-KZ" dirty="0"/>
              <a:t>      5) салықтық зерттеп-қарау;</a:t>
            </a:r>
            <a:endParaRPr lang="ru-RU" dirty="0"/>
          </a:p>
          <a:p>
            <a:r>
              <a:rPr lang="kk-KZ" dirty="0"/>
              <a:t>      6) этил спиртін өндіруді жүзеге асыратын ұйымдарда этил спиртін есепке алуды бақылау;</a:t>
            </a:r>
            <a:endParaRPr lang="ru-RU" dirty="0"/>
          </a:p>
          <a:p>
            <a:r>
              <a:rPr lang="kk-KZ" dirty="0"/>
              <a:t>      7) өтініш берушінің этил спирті мен алкоголь өнімінің өндірісі мен айналымы бойынша қызметке қойылатын біліктілік талаптарына сәйкестігін анықтау жүзеге асырылады.</a:t>
            </a:r>
            <a:endParaRPr lang="ru-RU" dirty="0"/>
          </a:p>
          <a:p>
            <a:endParaRPr lang="ru-RU" dirty="0"/>
          </a:p>
        </p:txBody>
      </p:sp>
    </p:spTree>
    <p:extLst>
      <p:ext uri="{BB962C8B-B14F-4D97-AF65-F5344CB8AC3E}">
        <p14:creationId xmlns:p14="http://schemas.microsoft.com/office/powerpoint/2010/main" val="3185541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kk-KZ" dirty="0"/>
              <a:t>Кеден органдары өз құзыреті шегінде осы Кодекске және Кеден одағының кеден заңнамасына және (немесе) Қазақстан Республикасының кеден заңнамасына сәйкес Кеден одағының кеден шекарасы арқылы тауарлардың өткізілуiмен байланысты салықтық бақылауды жүзеге асырады, мерзімінде орындалмаған салық міндеттемесінің орындалуын қамтамасыз ету тәсілдерін және төленуге тиiсті салықтар бойынша мәжбүрлеп өндіріп алу шараларын қолданады.</a:t>
            </a:r>
            <a:endParaRPr lang="ru-RU" dirty="0"/>
          </a:p>
          <a:p>
            <a:endParaRPr lang="ru-RU" dirty="0"/>
          </a:p>
        </p:txBody>
      </p:sp>
    </p:spTree>
    <p:extLst>
      <p:ext uri="{BB962C8B-B14F-4D97-AF65-F5344CB8AC3E}">
        <p14:creationId xmlns:p14="http://schemas.microsoft.com/office/powerpoint/2010/main" val="140200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kk-KZ" dirty="0"/>
              <a:t>Уәкілетті орган салық төлеушілердің мемлекеттiк деректер базасын қалыптастыру жолымен салық төлеушілердi есепке алуды жүргізеді. </a:t>
            </a:r>
            <a:endParaRPr lang="ru-RU" dirty="0"/>
          </a:p>
          <a:p>
            <a:r>
              <a:rPr lang="kk-KZ" dirty="0"/>
              <a:t>Салық төлеушілердің мемлекеттiк деректер базасы – салық төлеушілерді есепке алуды жүзеге асыруға арналған ақпараттық жүйе. </a:t>
            </a:r>
            <a:endParaRPr lang="ru-RU" dirty="0"/>
          </a:p>
          <a:p>
            <a:r>
              <a:rPr lang="kk-KZ" dirty="0"/>
              <a:t>Салық төлеушілердің мемлекеттiк деректер базасын қалыптастыру: </a:t>
            </a:r>
            <a:endParaRPr lang="ru-RU" dirty="0"/>
          </a:p>
          <a:p>
            <a:r>
              <a:rPr lang="kk-KZ" dirty="0"/>
              <a:t>      1) жеке тұлғаны, заңды тұлғаны, заңды тұлғаның құрылымдық бөлімшесін салық органдарында салық төлеуші ретінде тіркеу;</a:t>
            </a:r>
            <a:endParaRPr lang="ru-RU" dirty="0"/>
          </a:p>
          <a:p>
            <a:r>
              <a:rPr lang="kk-KZ" dirty="0"/>
              <a:t>      2) салық төлеушіні: </a:t>
            </a:r>
            <a:endParaRPr lang="ru-RU" dirty="0"/>
          </a:p>
          <a:p>
            <a:r>
              <a:rPr lang="kk-KZ" dirty="0"/>
              <a:t>      дара кәсіпкер, жекеше нотариус, жеке сот орындаушысы, адвокат, кәсіби медиатор ретінде;</a:t>
            </a:r>
            <a:endParaRPr lang="ru-RU" dirty="0"/>
          </a:p>
          <a:p>
            <a:r>
              <a:rPr lang="kk-KZ" dirty="0"/>
              <a:t>      қосылған құн салығы бойынша; </a:t>
            </a:r>
            <a:endParaRPr lang="ru-RU" dirty="0"/>
          </a:p>
          <a:p>
            <a:r>
              <a:rPr lang="kk-KZ" dirty="0"/>
              <a:t>      электрондық салық төлеушi ретінде; </a:t>
            </a:r>
            <a:endParaRPr lang="ru-RU" dirty="0"/>
          </a:p>
          <a:p>
            <a:r>
              <a:rPr lang="kk-KZ" dirty="0"/>
              <a:t>      қызметтің жекелеген түрлерін жүзеге асырушы салық төлеушi ретінде; </a:t>
            </a:r>
            <a:endParaRPr lang="ru-RU" dirty="0"/>
          </a:p>
          <a:p>
            <a:r>
              <a:rPr lang="kk-KZ" dirty="0"/>
              <a:t>      салық салу объектісін және (немесе) салық салуға байланысты объектіні орналасқан жері бойынша;</a:t>
            </a:r>
            <a:endParaRPr lang="ru-RU" dirty="0"/>
          </a:p>
          <a:p>
            <a:r>
              <a:rPr lang="kk-KZ" dirty="0"/>
              <a:t> жер қойнауын пайдаланушы болып табылатын резидент заңды тұлғаның орналасқан жері бойынша тіркеу есебіне алу болып табылады.[</a:t>
            </a:r>
            <a:endParaRPr lang="ru-RU" dirty="0"/>
          </a:p>
        </p:txBody>
      </p:sp>
    </p:spTree>
    <p:extLst>
      <p:ext uri="{BB962C8B-B14F-4D97-AF65-F5344CB8AC3E}">
        <p14:creationId xmlns:p14="http://schemas.microsoft.com/office/powerpoint/2010/main" val="132911362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632</Words>
  <Application>Microsoft Office PowerPoint</Application>
  <PresentationFormat>Экран (4:3)</PresentationFormat>
  <Paragraphs>104</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Қаржылық институтарға салықтық әкімшіліктендіруді жүргізу</vt:lpstr>
      <vt:lpstr>Презентация PowerPoint</vt:lpstr>
      <vt:lpstr>Презентация PowerPoint</vt:lpstr>
      <vt:lpstr>Презентация PowerPoint</vt:lpstr>
      <vt:lpstr>Презентация PowerPoint</vt:lpstr>
      <vt:lpstr>Салықтық бақылаудың осы нысандары шеңберінде:  </vt:lpstr>
      <vt:lpstr>Мемлекеттік бақылаудың өзге де нысаны шеңберінде:  </vt:lpstr>
      <vt:lpstr>Презентация PowerPoint</vt:lpstr>
      <vt:lpstr>Презентация PowerPoint</vt:lpstr>
      <vt:lpstr>Презентация PowerPoint</vt:lpstr>
      <vt:lpstr>Презентация PowerPoint</vt:lpstr>
      <vt:lpstr>Презентация PowerPoint</vt:lpstr>
      <vt:lpstr>Салықтық бақылаудың түрлері: </vt:lpstr>
      <vt:lpstr>Презентация PowerPoint</vt:lpstr>
      <vt:lpstr>- Тақырыптық-мынадай мәселелер бойынша жүзеге асады: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Қаржылық институтарға салықтық әкімшіліктендіруді жүргізу</dc:title>
  <dc:creator>admin</dc:creator>
  <cp:lastModifiedBy>admin</cp:lastModifiedBy>
  <cp:revision>6</cp:revision>
  <dcterms:created xsi:type="dcterms:W3CDTF">2021-11-25T02:52:31Z</dcterms:created>
  <dcterms:modified xsi:type="dcterms:W3CDTF">2021-11-25T10:52:31Z</dcterms:modified>
</cp:coreProperties>
</file>